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aleway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9" roundtripDataSignature="AMtx7miG/nmp9zCWAepJYWNjQVgk9gM0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regular.fntdata"/><Relationship Id="rId50" Type="http://schemas.openxmlformats.org/officeDocument/2006/relationships/slide" Target="slides/slide45.xml"/><Relationship Id="rId53" Type="http://schemas.openxmlformats.org/officeDocument/2006/relationships/font" Target="fonts/Raleway-italic.fntdata"/><Relationship Id="rId52" Type="http://schemas.openxmlformats.org/officeDocument/2006/relationships/font" Target="fonts/Raleway-bold.fntdata"/><Relationship Id="rId11" Type="http://schemas.openxmlformats.org/officeDocument/2006/relationships/slide" Target="slides/slide6.xml"/><Relationship Id="rId55" Type="http://schemas.openxmlformats.org/officeDocument/2006/relationships/font" Target="fonts/Lato-regular.fntdata"/><Relationship Id="rId10" Type="http://schemas.openxmlformats.org/officeDocument/2006/relationships/slide" Target="slides/slide5.xml"/><Relationship Id="rId54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57" Type="http://schemas.openxmlformats.org/officeDocument/2006/relationships/font" Target="fonts/Lato-italic.fntdata"/><Relationship Id="rId12" Type="http://schemas.openxmlformats.org/officeDocument/2006/relationships/slide" Target="slides/slide7.xml"/><Relationship Id="rId56" Type="http://schemas.openxmlformats.org/officeDocument/2006/relationships/font" Target="fonts/Lato-bold.fntdata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15fc2d475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115fc2d475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4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4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4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5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5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5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4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4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5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5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5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5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5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5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5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5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5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5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5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document/d/1471j7EGN8c6wB2pO6kHwLTx2Eq15LM7KfAHbw8hwxEs/edit?usp=sharing" TargetMode="External"/><Relationship Id="rId4" Type="http://schemas.openxmlformats.org/officeDocument/2006/relationships/hyperlink" Target="https://docs.google.com/document/d/1FR-qzwJosDSfxgTLdT6IXSYEcISkm2JLtvmcLyQi2_0/edit?usp=sharing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0.png"/><Relationship Id="rId7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7.png"/><Relationship Id="rId6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2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69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8.png"/><Relationship Id="rId4" Type="http://schemas.openxmlformats.org/officeDocument/2006/relationships/image" Target="../media/image64.png"/><Relationship Id="rId10" Type="http://schemas.openxmlformats.org/officeDocument/2006/relationships/image" Target="../media/image62.png"/><Relationship Id="rId9" Type="http://schemas.openxmlformats.org/officeDocument/2006/relationships/image" Target="../media/image65.png"/><Relationship Id="rId5" Type="http://schemas.openxmlformats.org/officeDocument/2006/relationships/image" Target="../media/image59.png"/><Relationship Id="rId6" Type="http://schemas.openxmlformats.org/officeDocument/2006/relationships/image" Target="../media/image63.png"/><Relationship Id="rId7" Type="http://schemas.openxmlformats.org/officeDocument/2006/relationships/image" Target="../media/image61.png"/><Relationship Id="rId8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png"/><Relationship Id="rId4" Type="http://schemas.openxmlformats.org/officeDocument/2006/relationships/image" Target="../media/image71.png"/><Relationship Id="rId11" Type="http://schemas.openxmlformats.org/officeDocument/2006/relationships/image" Target="../media/image76.png"/><Relationship Id="rId10" Type="http://schemas.openxmlformats.org/officeDocument/2006/relationships/image" Target="../media/image75.png"/><Relationship Id="rId9" Type="http://schemas.openxmlformats.org/officeDocument/2006/relationships/image" Target="../media/image72.png"/><Relationship Id="rId5" Type="http://schemas.openxmlformats.org/officeDocument/2006/relationships/image" Target="../media/image67.png"/><Relationship Id="rId6" Type="http://schemas.openxmlformats.org/officeDocument/2006/relationships/image" Target="../media/image74.png"/><Relationship Id="rId7" Type="http://schemas.openxmlformats.org/officeDocument/2006/relationships/image" Target="../media/image73.png"/><Relationship Id="rId8" Type="http://schemas.openxmlformats.org/officeDocument/2006/relationships/image" Target="../media/image7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9.png"/><Relationship Id="rId4" Type="http://schemas.openxmlformats.org/officeDocument/2006/relationships/image" Target="../media/image78.png"/><Relationship Id="rId11" Type="http://schemas.openxmlformats.org/officeDocument/2006/relationships/image" Target="../media/image89.png"/><Relationship Id="rId10" Type="http://schemas.openxmlformats.org/officeDocument/2006/relationships/image" Target="../media/image83.png"/><Relationship Id="rId12" Type="http://schemas.openxmlformats.org/officeDocument/2006/relationships/image" Target="../media/image87.png"/><Relationship Id="rId9" Type="http://schemas.openxmlformats.org/officeDocument/2006/relationships/image" Target="../media/image84.png"/><Relationship Id="rId5" Type="http://schemas.openxmlformats.org/officeDocument/2006/relationships/image" Target="../media/image77.png"/><Relationship Id="rId6" Type="http://schemas.openxmlformats.org/officeDocument/2006/relationships/image" Target="../media/image82.png"/><Relationship Id="rId7" Type="http://schemas.openxmlformats.org/officeDocument/2006/relationships/image" Target="../media/image81.png"/><Relationship Id="rId8" Type="http://schemas.openxmlformats.org/officeDocument/2006/relationships/image" Target="../media/image8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11" Type="http://schemas.openxmlformats.org/officeDocument/2006/relationships/image" Target="../media/image94.png"/><Relationship Id="rId10" Type="http://schemas.openxmlformats.org/officeDocument/2006/relationships/image" Target="../media/image93.png"/><Relationship Id="rId12" Type="http://schemas.openxmlformats.org/officeDocument/2006/relationships/image" Target="../media/image98.jpg"/><Relationship Id="rId9" Type="http://schemas.openxmlformats.org/officeDocument/2006/relationships/image" Target="../media/image95.png"/><Relationship Id="rId5" Type="http://schemas.openxmlformats.org/officeDocument/2006/relationships/image" Target="../media/image86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4.png"/><Relationship Id="rId10" Type="http://schemas.openxmlformats.org/officeDocument/2006/relationships/image" Target="../media/image102.png"/><Relationship Id="rId13" Type="http://schemas.openxmlformats.org/officeDocument/2006/relationships/image" Target="../media/image109.png"/><Relationship Id="rId1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3.png"/><Relationship Id="rId14" Type="http://schemas.openxmlformats.org/officeDocument/2006/relationships/image" Target="../media/image119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7.jpg"/><Relationship Id="rId4" Type="http://schemas.openxmlformats.org/officeDocument/2006/relationships/image" Target="../media/image1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0.jpg"/><Relationship Id="rId4" Type="http://schemas.openxmlformats.org/officeDocument/2006/relationships/hyperlink" Target="https://docs.google.com/document/d/1FSXxAmq9AfHyGvb4NxYq6xN6BWQLRVaSj7nDcWuVzhA/edit?usp=sharing" TargetMode="External"/><Relationship Id="rId5" Type="http://schemas.openxmlformats.org/officeDocument/2006/relationships/hyperlink" Target="https://docs.google.com/document/d/1XP_qHdGova3kFeZ_V6DEUPq0iDwyCj5gewli3SGL32c/edit?usp=sharing" TargetMode="External"/><Relationship Id="rId6" Type="http://schemas.openxmlformats.org/officeDocument/2006/relationships/image" Target="../media/image10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0.jpg"/><Relationship Id="rId4" Type="http://schemas.openxmlformats.org/officeDocument/2006/relationships/hyperlink" Target="https://docs.google.com/document/d/1FSXxAmq9AfHyGvb4NxYq6xN6BWQLRVaSj7nDcWuVzhA/edit?usp=sharing" TargetMode="External"/><Relationship Id="rId5" Type="http://schemas.openxmlformats.org/officeDocument/2006/relationships/hyperlink" Target="https://docs.google.com/document/d/1XP_qHdGova3kFeZ_V6DEUPq0iDwyCj5gewli3SGL32c/edit?usp=sharin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4.jpg"/><Relationship Id="rId4" Type="http://schemas.openxmlformats.org/officeDocument/2006/relationships/hyperlink" Target="https://docs.google.com/document/d/1FSXxAmq9AfHyGvb4NxYq6xN6BWQLRVaSj7nDcWuVzhA/edit?usp=sharing" TargetMode="External"/><Relationship Id="rId5" Type="http://schemas.openxmlformats.org/officeDocument/2006/relationships/hyperlink" Target="https://docs.google.com/document/d/1XP_qHdGova3kFeZ_V6DEUPq0iDwyCj5gewli3SGL32c/edit?usp=sharing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2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docs.google.com/document/d/1FSXxAmq9AfHyGvb4NxYq6xN6BWQLRVaSj7nDcWuVzhA/edit?usp=sharing" TargetMode="External"/><Relationship Id="rId4" Type="http://schemas.openxmlformats.org/officeDocument/2006/relationships/hyperlink" Target="https://docs.google.com/document/d/1XP_qHdGova3kFeZ_V6DEUPq0iDwyCj5gewli3SGL32c/edit?usp=sharing" TargetMode="External"/><Relationship Id="rId5" Type="http://schemas.openxmlformats.org/officeDocument/2006/relationships/image" Target="../media/image126.jpg"/><Relationship Id="rId6" Type="http://schemas.openxmlformats.org/officeDocument/2006/relationships/image" Target="../media/image1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ocs.google.com/document/d/1dXu1XEcSM8ABaVYIgAmjFk2UUJA2eSWJ/edit?usp=sharing&amp;ouid=110620937997152704009&amp;rtpof=true&amp;sd=true" TargetMode="External"/><Relationship Id="rId4" Type="http://schemas.openxmlformats.org/officeDocument/2006/relationships/image" Target="../media/image126.jpg"/><Relationship Id="rId5" Type="http://schemas.openxmlformats.org/officeDocument/2006/relationships/image" Target="../media/image124.png"/><Relationship Id="rId6" Type="http://schemas.openxmlformats.org/officeDocument/2006/relationships/image" Target="../media/image1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Avansați 2022</a:t>
            </a:r>
            <a:br>
              <a:rPr lang="ro"/>
            </a:br>
            <a:r>
              <a:rPr lang="ro"/>
              <a:t>c-2</a:t>
            </a:r>
            <a:br>
              <a:rPr lang="ro"/>
            </a:br>
            <a:r>
              <a:rPr lang="ro"/>
              <a:t>Algoritmi ⍴-aproximativi</a:t>
            </a:r>
            <a:endParaRPr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53" name="Google Shape;153;p10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i="1" lang="ro"/>
              <a:t>Definiție </a:t>
            </a:r>
            <a:r>
              <a:rPr b="1" lang="ro"/>
              <a:t>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Fie </a:t>
            </a:r>
            <a:r>
              <a:rPr i="1" lang="ro"/>
              <a:t>ALG</a:t>
            </a:r>
            <a:r>
              <a:rPr lang="ro"/>
              <a:t> un algoritm ρ-aproximativ pentru o problema de minimizare. Spunem că factorul de aproximare este ”tight bounded” atunci când avem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Ca să arătăm că un algoritm este ρ-aproximativ ”tight bounded” , trebuie deci să justificăm următoarele 2 lucruri: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ro"/>
              <a:t>Trebuie să arătmăm că este ρ-aproximativ, adică </a:t>
            </a:r>
            <a:r>
              <a:rPr i="1" lang="ro"/>
              <a:t>ALG(I)≤</a:t>
            </a:r>
            <a:r>
              <a:rPr lang="ro"/>
              <a:t>ρx</a:t>
            </a:r>
            <a:r>
              <a:rPr i="1" lang="ro"/>
              <a:t>OPT(I)</a:t>
            </a:r>
            <a:r>
              <a:rPr lang="ro"/>
              <a:t> pentru orice intrare </a:t>
            </a:r>
            <a:r>
              <a:rPr i="1" lang="ro"/>
              <a:t>I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o"/>
              <a:t>Pentru orice ρ’&lt;ρ există un </a:t>
            </a:r>
            <a:r>
              <a:rPr i="1" lang="ro"/>
              <a:t>I</a:t>
            </a:r>
            <a:r>
              <a:rPr lang="ro"/>
              <a:t> pentru care </a:t>
            </a:r>
            <a:r>
              <a:rPr i="1" lang="ro"/>
              <a:t>ALG(I)&gt;</a:t>
            </a:r>
            <a:r>
              <a:rPr lang="ro"/>
              <a:t>ρ’x</a:t>
            </a:r>
            <a:r>
              <a:rPr i="1" lang="ro"/>
              <a:t>OPT(I)</a:t>
            </a:r>
            <a:r>
              <a:rPr lang="ro"/>
              <a:t>.  Adesea totuși ne este mai la îndemână să arătăm ca există un </a:t>
            </a:r>
            <a:r>
              <a:rPr i="1" lang="ro"/>
              <a:t>I</a:t>
            </a:r>
            <a:r>
              <a:rPr lang="ro"/>
              <a:t> pentru care </a:t>
            </a:r>
            <a:r>
              <a:rPr i="1" lang="ro"/>
              <a:t>ALG(I)=</a:t>
            </a:r>
            <a:r>
              <a:rPr lang="ro"/>
              <a:t>ρx</a:t>
            </a:r>
            <a:r>
              <a:rPr i="1" lang="ro"/>
              <a:t>OPT(I)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54" name="Google Shape;1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&amp;#x3C1;&lt;/mi&gt;&lt;mo&gt;=&lt;/mo&gt;&lt;mi&gt;s&lt;/mi&gt;&lt;mi&gt;u&lt;/mi&gt;&lt;mi&gt;p&lt;/mi&gt;&lt;mi&gt;r&lt;/mi&gt;&lt;mi&gt;e&lt;/mi&gt;&lt;mi&gt;m&lt;/mi&gt;&lt;mi&gt;u&lt;/mi&gt;&lt;msub&gt;&lt;mi&gt;m&lt;/mi&gt;&lt;mi&gt;I&lt;/mi&gt;&lt;/msub&gt;&lt;mfrac&gt;&lt;mrow&gt;&lt;mi&gt;A&lt;/mi&gt;&lt;mi&gt;L&lt;/mi&gt;&lt;mi&gt;G&lt;/mi&gt;&lt;mfenced&gt;&lt;mi&gt;I&lt;/mi&gt;&lt;/mfenced&gt;&lt;/mrow&gt;&lt;mrow&gt;&lt;mi&gt;O&lt;/mi&gt;&lt;mi&gt;P&lt;/mi&gt;&lt;mi&gt;T&lt;/mi&gt;&lt;mfenced&gt;&lt;mi&gt;I&lt;/mi&gt;&lt;/mfenced&gt;&lt;/mrow&gt;&lt;/mfrac&gt;&lt;mo&gt;&amp;#xA0;&lt;/mo&gt;&lt;/math&gt;" id="155" name="Google Shape;155;p10" title="rho equals s u p r e m u m subscript I fraction numerator A L G open parentheses I close parentheses over denominator O P T open parentheses I close parentheses end fraction space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8825" y="2754950"/>
            <a:ext cx="1455576" cy="3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61" name="Google Shape;161;p11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Enunț pe scurt: </a:t>
            </a:r>
            <a:r>
              <a:rPr lang="ro"/>
              <a:t>Trebuie să găsim o submulțime de obiecte de valoare totală maximă, fără ca greutatea lor totală să depășească o capacitate dată a rucsacului. Obiectele sunt puse integral în rucsac sau sunt date deoparte. Nu pot fi fracționate!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62" name="Google Shape;1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69" name="Google Shape;169;p12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Enunț pe scurt: </a:t>
            </a:r>
            <a:r>
              <a:rPr lang="ro"/>
              <a:t>Trebuie să găsim o submulțime de obiecte de valoare totală maximă, fără ca greutatea lor totală să depășească o capacitate dată a rucsacului. Obiectele sunt puse integral în rucsac sau sunt date deoparte. Nu pot fi fracționate!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Presupunere: </a:t>
            </a:r>
            <a:r>
              <a:rPr lang="ro"/>
              <a:t>Fiecare obiect are o greutate mai mică sau egală cu capacitatea rucsacului!</a:t>
            </a:r>
            <a:endParaRPr/>
          </a:p>
        </p:txBody>
      </p:sp>
      <p:pic>
        <p:nvPicPr>
          <p:cNvPr id="170" name="Google Shape;17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Enunț pe scurt: </a:t>
            </a:r>
            <a:r>
              <a:rPr lang="ro"/>
              <a:t>Trebuie să găsim o submulțime de obiecte de valoare totală maximă, fără ca greutatea lor totală să depășească o capacitate dată a rucsacului. Obiectele sunt puse integral în rucsac sau sunt date deoparte. Nu pot fi fracționate!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Rezolvare propusă:</a:t>
            </a:r>
            <a:br>
              <a:rPr b="1" lang="ro"/>
            </a:br>
            <a:endParaRPr/>
          </a:p>
        </p:txBody>
      </p:sp>
      <p:pic>
        <p:nvPicPr>
          <p:cNvPr id="178" name="Google Shape;17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i&gt;i&lt;/mi&gt;&lt;mi&gt;e&lt;/mi&gt;&lt;mo&gt;&amp;#xA0;&lt;/mo&gt;&lt;mi&gt;L&lt;/mi&gt;&lt;mo&gt;&amp;#xA0;&lt;/mo&gt;&lt;mo&gt;-&lt;/mo&gt;&lt;mi&gt;l&lt;/mi&gt;&lt;mi&gt;i&lt;/mi&gt;&lt;mi&gt;s&lt;/mi&gt;&lt;mi&gt;t&lt;/mi&gt;&lt;mi&gt;a&lt;/mi&gt;&lt;mo&gt;&amp;#xA0;&lt;/mo&gt;&lt;mi&gt;o&lt;/mi&gt;&lt;mi&gt;b&lt;/mi&gt;&lt;mi&gt;i&lt;/mi&gt;&lt;mi&gt;e&lt;/mi&gt;&lt;mi&gt;c&lt;/mi&gt;&lt;mi&gt;t&lt;/mi&gt;&lt;mi&gt;e&lt;/mi&gt;&lt;mi&gt;l&lt;/mi&gt;&lt;mi&gt;o&lt;/mi&gt;&lt;mi&gt;r&lt;/mi&gt;&lt;mo&gt;&amp;#xA0;&lt;/mo&gt;&lt;mi&gt;s&lt;/mi&gt;&lt;mi&gt;o&lt;/mi&gt;&lt;mi&gt;r&lt;/mi&gt;&lt;mi&gt;t&lt;/mi&gt;&lt;mi&gt;a&lt;/mi&gt;&lt;mi&gt;t&lt;/mi&gt;&lt;mi&gt;e&lt;/mi&gt;&lt;mo&gt;&amp;#xA0;&lt;/mo&gt;&lt;mi&gt;d&lt;/mi&gt;&lt;mi&gt;u&lt;/mi&gt;&lt;mi&gt;p&lt;/mi&gt;&lt;mi&gt;&amp;#x103;&lt;/mi&gt;&lt;mo&gt;&amp;#xA0;&lt;/mo&gt;&lt;mi&gt;r&lt;/mi&gt;&lt;mi&gt;a&lt;/mi&gt;&lt;mi&gt;p&lt;/mi&gt;&lt;mi&gt;o&lt;/mi&gt;&lt;mi&gt;r&lt;/mi&gt;&lt;mi&gt;t&lt;/mi&gt;&lt;mi&gt;u&lt;/mi&gt;&lt;mi&gt;l&lt;/mi&gt;&lt;mo&gt;&amp;#xA0;&lt;/mo&gt;&lt;mfrac bevelled=&quot;true&quot;&gt;&lt;mrow&gt;&lt;mi&gt;v&lt;/mi&gt;&lt;mi&gt;a&lt;/mi&gt;&lt;mi&gt;l&lt;/mi&gt;&lt;mi&gt;o&lt;/mi&gt;&lt;mi&gt;a&lt;/mi&gt;&lt;mi&gt;r&lt;/mi&gt;&lt;mi&gt;e&lt;/mi&gt;&lt;/mrow&gt;&lt;mrow&gt;&lt;mi&gt;g&lt;/mi&gt;&lt;mi&gt;r&lt;/mi&gt;&lt;mi&gt;e&lt;/mi&gt;&lt;mi&gt;u&lt;/mi&gt;&lt;mi&gt;t&lt;/mi&gt;&lt;mi&gt;a&lt;/mi&gt;&lt;mi&gt;t&lt;/mi&gt;&lt;mi&gt;e&lt;/mi&gt;&lt;/mrow&gt;&lt;/mfrac&gt;&lt;mspace linebreak=&quot;newline&quot;/&gt;&lt;mi&gt;F&lt;/mi&gt;&lt;mi&gt;i&lt;/mi&gt;&lt;mi&gt;e&lt;/mi&gt;&lt;mo&gt;&amp;#xA0;&lt;/mo&gt;&lt;msub&gt;&lt;mi&gt;O&lt;/mi&gt;&lt;mi&gt;p&lt;/mi&gt;&lt;/msub&gt;&lt;mo&gt;&amp;#xA0;&lt;/mo&gt;&lt;mo&gt;-&lt;/mo&gt;&lt;mi&gt;o&lt;/mi&gt;&lt;mi&gt;b&lt;/mi&gt;&lt;mi&gt;i&lt;/mi&gt;&lt;mi&gt;e&lt;/mi&gt;&lt;mi&gt;c&lt;/mi&gt;&lt;mi&gt;t&lt;/mi&gt;&lt;mi&gt;u&lt;/mi&gt;&lt;mi&gt;l&lt;/mi&gt;&lt;mo&gt;&amp;#xA0;&lt;/mo&gt;&lt;mi&gt;c&lt;/mi&gt;&lt;mi&gt;u&lt;/mi&gt;&lt;mo&gt;&amp;#xA0;&lt;/mo&gt;&lt;mi&gt;p&lt;/mi&gt;&lt;mi&gt;r&lt;/mi&gt;&lt;mi&gt;o&lt;/mi&gt;&lt;mi&gt;f&lt;/mi&gt;&lt;mi&gt;i&lt;/mi&gt;&lt;mi&gt;t&lt;/mi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m&lt;/mi&gt;&lt;mi&gt;a&lt;/mi&gt;&lt;mi&gt;r&lt;/mi&gt;&lt;mi&gt;e&lt;/mi&gt;&lt;mo&gt;&amp;#xA0;&lt;/mo&gt;&lt;mi&gt;d&lt;/mi&gt;&lt;mi&gt;i&lt;/mi&gt;&lt;mi&gt;n&lt;/mi&gt;&lt;mo&gt;&amp;#xA0;&lt;/mo&gt;&lt;mi&gt;l&lt;/mi&gt;&lt;mi&gt;i&lt;/mi&gt;&lt;mi&gt;s&lt;/mi&gt;&lt;mi&gt;t&lt;/mi&gt;&lt;mi&gt;a&lt;/mi&gt;&lt;mo&gt;&amp;#xA0;&lt;/mo&gt;&lt;mi&gt;d&lt;/mi&gt;&lt;mi&gt;e&lt;/mi&gt;&lt;mo&gt;&amp;#xA0;&lt;/mo&gt;&lt;mi&gt;o&lt;/mi&gt;&lt;mi&gt;b&lt;/mi&gt;&lt;mi&gt;i&lt;/mi&gt;&lt;mi&gt;e&lt;/mi&gt;&lt;mi&gt;c&lt;/mi&gt;&lt;mi&gt;t&lt;/mi&gt;&lt;mi&gt;e&lt;/mi&gt;&lt;mo&gt;.&lt;/mo&gt;&lt;mspace linebreak=&quot;newline&quot;/&gt;&lt;mi&gt;S&lt;/mi&gt;&lt;mo&gt;=&lt;/mo&gt;&lt;mn&gt;0&lt;/mn&gt;&lt;mo&gt;,&lt;/mo&gt;&lt;mo&gt;&amp;#xA0;&lt;/mo&gt;&lt;mi&gt;G&lt;/mi&gt;&lt;mo&gt;=&lt;/mo&gt;&lt;mi&gt;c&lt;/mi&gt;&lt;mi&gt;a&lt;/mi&gt;&lt;mi&gt;p&lt;/mi&gt;&lt;mi&gt;a&lt;/mi&gt;&lt;mi&gt;c&lt;/mi&gt;&lt;mi&gt;i&lt;/mi&gt;&lt;mi&gt;t&lt;/mi&gt;&lt;mi&gt;a&lt;/mi&gt;&lt;mi&gt;t&lt;/mi&gt;&lt;mi&gt;e&lt;/mi&gt;&lt;mi&gt;a&lt;/mi&gt;&lt;mo&gt;&amp;#xA0;&lt;/mo&gt;&lt;mi&gt;r&lt;/mi&gt;&lt;mi&gt;u&lt;/mi&gt;&lt;mi&gt;c&lt;/mi&gt;&lt;mi&gt;s&lt;/mi&gt;&lt;mi&gt;a&lt;/mi&gt;&lt;mi&gt;c&lt;/mi&gt;&lt;mi&gt;u&lt;/mi&gt;&lt;mi&gt;l&lt;/mi&gt;&lt;mi&gt;u&lt;/mi&gt;&lt;mi&gt;i&lt;/mi&gt;&lt;mo&gt;;&lt;/mo&gt;&lt;mspace linebreak=&quot;newline&quot;/&gt;&lt;mi&gt;P&lt;/mi&gt;&lt;mi&gt;e&lt;/mi&gt;&lt;mi&gt;n&lt;/mi&gt;&lt;mi&gt;t&lt;/mi&gt;&lt;mi&gt;r&lt;/mi&gt;&lt;mi&gt;u&lt;/mi&gt;&lt;mo&gt;&amp;#xA0;&lt;/mo&gt;&lt;mi&gt;f&lt;/mi&gt;&lt;mi&gt;i&lt;/mi&gt;&lt;mi&gt;e&lt;/mi&gt;&lt;mi&gt;c&lt;/mi&gt;&lt;mi&gt;a&lt;/mi&gt;&lt;mi&gt;r&lt;/mi&gt;&lt;mi&gt;e&lt;/mi&gt;&lt;mo&gt;&amp;#xA0;&lt;/mo&gt;&lt;mi&gt;O&lt;/mi&gt;&lt;mo&gt;:&lt;/mo&gt;&lt;mi&gt;L&lt;/mi&gt;&lt;mo&gt;&amp;#xA0;&lt;/mo&gt;&lt;mspace linebreak=&quot;newline&quot;/&gt;&lt;mo&gt;&amp;#xA0;&lt;/mo&gt;&lt;mo&gt;&amp;#xA0;&lt;/mo&gt;&lt;mo&gt;&amp;#xA0;&lt;/mo&gt;&lt;mo&gt;&amp;#xA0;&lt;/mo&gt;&lt;mo&gt;&amp;#xA0;&lt;/mo&gt;&lt;mo&gt;&amp;#xA0;&lt;/mo&gt;&lt;mo&gt;&amp;#xA0;&lt;/mo&gt;&lt;mi&gt;D&lt;/mi&gt;&lt;mi&gt;a&lt;/mi&gt;&lt;mi&gt;c&lt;/mi&gt;&lt;mi&gt;&amp;#x103;&lt;/mi&gt;&lt;mo&gt;&amp;#xA0;&lt;/mo&gt;&lt;mi&gt;g&lt;/mi&gt;&lt;mi&gt;r&lt;/mi&gt;&lt;mi&gt;e&lt;/mi&gt;&lt;mi&gt;u&lt;/mi&gt;&lt;mi&gt;t&lt;/mi&gt;&lt;mi&gt;a&lt;/mi&gt;&lt;mi&gt;t&lt;/mi&gt;&lt;mi&gt;e&lt;/mi&gt;&lt;mfenced&gt;&lt;mi&gt;O&lt;/mi&gt;&lt;/mfenced&gt;&lt;mo&gt;&amp;#x2264;&lt;/mo&gt;&lt;mo&gt;&amp;#xA0;&lt;/mo&gt;&lt;mi&gt;G&lt;/mi&gt;&lt;mo&gt;,&lt;/mo&gt;&lt;mo&gt;&amp;#xA0;&lt;/mo&gt;&lt;mi&gt;a&lt;/mi&gt;&lt;mi&gt;t&lt;/mi&gt;&lt;mi&gt;u&lt;/mi&gt;&lt;mi&gt;n&lt;/mi&gt;&lt;mi&gt;c&lt;/mi&gt;&lt;mi&gt;i&lt;/mi&gt;&lt;mo&gt;&amp;#xA0;&lt;/mo&gt;&lt;mi&gt;S&lt;/mi&gt;&lt;mo&gt;+&lt;/mo&gt;&lt;mo&gt;=&lt;/mo&gt;&lt;mi&gt;v&lt;/mi&gt;&lt;mi&gt;a&lt;/mi&gt;&lt;mi&gt;l&lt;/mi&gt;&lt;mfenced&gt;&lt;mi&gt;O&lt;/mi&gt;&lt;/mfenced&gt;&lt;mo&gt;,&lt;/mo&gt;&lt;mo&gt;&amp;#xA0;&lt;/mo&gt;&lt;mi&gt;G&lt;/mi&gt;&lt;mo&gt;-&lt;/mo&gt;&lt;mo&gt;=&lt;/mo&gt;&lt;mi&gt;g&lt;/mi&gt;&lt;mi&gt;r&lt;/mi&gt;&lt;mi&gt;e&lt;/mi&gt;&lt;mi&gt;u&lt;/mi&gt;&lt;mi&gt;t&lt;/mi&gt;&lt;mi&gt;a&lt;/mi&gt;&lt;mi&gt;t&lt;/mi&gt;&lt;mi&gt;e&lt;/mi&gt;&lt;mfenced&gt;&lt;mi&gt;O&lt;/mi&gt;&lt;/mfenced&gt;&lt;mspace linebreak=&quot;newline&quot;/&gt;&lt;mspace linebreak=&quot;newline&quot;/&gt;&lt;mi&gt;A&lt;/mi&gt;&lt;mi&gt;L&lt;/mi&gt;&lt;mi&gt;G&lt;/mi&gt;&lt;mfenced&gt;&lt;mi&gt;I&lt;/mi&gt;&lt;/mfenced&gt;&lt;mo&gt;&amp;#xA0;&lt;/mo&gt;&lt;mo&gt;=&lt;/mo&gt;&lt;mo&gt;&amp;#xA0;&lt;/mo&gt;&lt;mi&gt;m&lt;/mi&gt;&lt;mi&gt;a&lt;/mi&gt;&lt;mi&gt;x&lt;/mi&gt;&lt;mfenced&gt;&lt;mrow&gt;&lt;mi&gt;S&lt;/mi&gt;&lt;mo&gt;,&lt;/mo&gt;&lt;msub&gt;&lt;mi&gt;O&lt;/mi&gt;&lt;mi&gt;p&lt;/mi&gt;&lt;/msub&gt;&lt;/mrow&gt;&lt;/mfenced&gt;&lt;mspace linebreak=&quot;newline&quot;/&gt;&lt;mo&gt;&amp;#xA0;&lt;/mo&gt;&lt;/math&gt;" id="180" name="Google Shape;180;p13" title="F i e space L space minus l i s t a space o b i e c t e l o r space s o r t a t e space d u p ă space r a p o r t u l space bevelled fraction numerator v a l o a r e over denominator g r e u t a t e end fraction&#10;F i e space O subscript p space minus o b i e c t u l space c u space p r o f i t u l space c e l space m a i space m a r e space d i n space l i s t a space d e space o b i e c t e.&#10;S equals 0 comma space G equals c a p a c i t a t e a space r u c s a c u l u i semicolon&#10;P e n t r u space f i e c a r e space O colon L space&#10;space space space space space space space D a c ă space g r e u t a t e open parentheses O close parentheses less or equal than space G comma space a t u n c i space S plus equals v a l open parentheses O close parentheses comma space G minus equals g r e u t a t e open parentheses O close parentheses&#10;&#10;A L G open parentheses I close parentheses space equals space m a x open parentheses S comma O subscript p close parentheses&#10;space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1850" y="3281725"/>
            <a:ext cx="4681124" cy="18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86" name="Google Shape;186;p14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Demonstrați că algoritmul de mai jos este un algoritm 1/2-aproximativ pentru problema 1/0 a Rucsacului!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Rezolvare propusă:</a:t>
            </a:r>
            <a:br>
              <a:rPr b="1" lang="ro"/>
            </a:br>
            <a:endParaRPr/>
          </a:p>
        </p:txBody>
      </p:sp>
      <p:pic>
        <p:nvPicPr>
          <p:cNvPr id="187" name="Google Shape;18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i&gt;i&lt;/mi&gt;&lt;mi&gt;e&lt;/mi&gt;&lt;mo&gt;&amp;#xA0;&lt;/mo&gt;&lt;mi&gt;L&lt;/mi&gt;&lt;mo&gt;&amp;#xA0;&lt;/mo&gt;&lt;mo&gt;-&lt;/mo&gt;&lt;mi&gt;l&lt;/mi&gt;&lt;mi&gt;i&lt;/mi&gt;&lt;mi&gt;s&lt;/mi&gt;&lt;mi&gt;t&lt;/mi&gt;&lt;mi&gt;a&lt;/mi&gt;&lt;mo&gt;&amp;#xA0;&lt;/mo&gt;&lt;mi&gt;o&lt;/mi&gt;&lt;mi&gt;b&lt;/mi&gt;&lt;mi&gt;i&lt;/mi&gt;&lt;mi&gt;e&lt;/mi&gt;&lt;mi&gt;c&lt;/mi&gt;&lt;mi&gt;t&lt;/mi&gt;&lt;mi&gt;e&lt;/mi&gt;&lt;mi&gt;l&lt;/mi&gt;&lt;mi&gt;o&lt;/mi&gt;&lt;mi&gt;r&lt;/mi&gt;&lt;mo&gt;&amp;#xA0;&lt;/mo&gt;&lt;mi&gt;s&lt;/mi&gt;&lt;mi&gt;o&lt;/mi&gt;&lt;mi&gt;r&lt;/mi&gt;&lt;mi&gt;t&lt;/mi&gt;&lt;mi&gt;a&lt;/mi&gt;&lt;mi&gt;t&lt;/mi&gt;&lt;mi&gt;e&lt;/mi&gt;&lt;mo&gt;&amp;#xA0;&lt;/mo&gt;&lt;mi&gt;d&lt;/mi&gt;&lt;mi&gt;u&lt;/mi&gt;&lt;mi&gt;p&lt;/mi&gt;&lt;mi&gt;&amp;#x103;&lt;/mi&gt;&lt;mo&gt;&amp;#xA0;&lt;/mo&gt;&lt;mi&gt;r&lt;/mi&gt;&lt;mi&gt;a&lt;/mi&gt;&lt;mi&gt;p&lt;/mi&gt;&lt;mi&gt;o&lt;/mi&gt;&lt;mi&gt;r&lt;/mi&gt;&lt;mi&gt;t&lt;/mi&gt;&lt;mi&gt;u&lt;/mi&gt;&lt;mi&gt;l&lt;/mi&gt;&lt;mo&gt;&amp;#xA0;&lt;/mo&gt;&lt;mfrac bevelled=&quot;true&quot;&gt;&lt;mrow&gt;&lt;mi&gt;v&lt;/mi&gt;&lt;mi&gt;a&lt;/mi&gt;&lt;mi&gt;l&lt;/mi&gt;&lt;mi&gt;o&lt;/mi&gt;&lt;mi&gt;a&lt;/mi&gt;&lt;mi&gt;r&lt;/mi&gt;&lt;mi&gt;e&lt;/mi&gt;&lt;/mrow&gt;&lt;mrow&gt;&lt;mi&gt;g&lt;/mi&gt;&lt;mi&gt;r&lt;/mi&gt;&lt;mi&gt;e&lt;/mi&gt;&lt;mi&gt;u&lt;/mi&gt;&lt;mi&gt;t&lt;/mi&gt;&lt;mi&gt;a&lt;/mi&gt;&lt;mi&gt;t&lt;/mi&gt;&lt;mi&gt;e&lt;/mi&gt;&lt;/mrow&gt;&lt;/mfrac&gt;&lt;mspace linebreak=&quot;newline&quot;/&gt;&lt;mi&gt;F&lt;/mi&gt;&lt;mi&gt;i&lt;/mi&gt;&lt;mi&gt;e&lt;/mi&gt;&lt;mo&gt;&amp;#xA0;&lt;/mo&gt;&lt;msub&gt;&lt;mi&gt;O&lt;/mi&gt;&lt;mi&gt;p&lt;/mi&gt;&lt;/msub&gt;&lt;mo&gt;&amp;#xA0;&lt;/mo&gt;&lt;mo&gt;-&lt;/mo&gt;&lt;mi&gt;o&lt;/mi&gt;&lt;mi&gt;b&lt;/mi&gt;&lt;mi&gt;i&lt;/mi&gt;&lt;mi&gt;e&lt;/mi&gt;&lt;mi&gt;c&lt;/mi&gt;&lt;mi&gt;t&lt;/mi&gt;&lt;mi&gt;u&lt;/mi&gt;&lt;mi&gt;l&lt;/mi&gt;&lt;mo&gt;&amp;#xA0;&lt;/mo&gt;&lt;mi&gt;c&lt;/mi&gt;&lt;mi&gt;u&lt;/mi&gt;&lt;mo&gt;&amp;#xA0;&lt;/mo&gt;&lt;mi&gt;p&lt;/mi&gt;&lt;mi&gt;r&lt;/mi&gt;&lt;mi&gt;o&lt;/mi&gt;&lt;mi&gt;f&lt;/mi&gt;&lt;mi&gt;i&lt;/mi&gt;&lt;mi&gt;t&lt;/mi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m&lt;/mi&gt;&lt;mi&gt;a&lt;/mi&gt;&lt;mi&gt;r&lt;/mi&gt;&lt;mi&gt;e&lt;/mi&gt;&lt;mo&gt;&amp;#xA0;&lt;/mo&gt;&lt;mi&gt;d&lt;/mi&gt;&lt;mi&gt;i&lt;/mi&gt;&lt;mi&gt;n&lt;/mi&gt;&lt;mo&gt;&amp;#xA0;&lt;/mo&gt;&lt;mi&gt;l&lt;/mi&gt;&lt;mi&gt;i&lt;/mi&gt;&lt;mi&gt;s&lt;/mi&gt;&lt;mi&gt;t&lt;/mi&gt;&lt;mi&gt;a&lt;/mi&gt;&lt;mo&gt;&amp;#xA0;&lt;/mo&gt;&lt;mi&gt;d&lt;/mi&gt;&lt;mi&gt;e&lt;/mi&gt;&lt;mo&gt;&amp;#xA0;&lt;/mo&gt;&lt;mi&gt;o&lt;/mi&gt;&lt;mi&gt;b&lt;/mi&gt;&lt;mi&gt;i&lt;/mi&gt;&lt;mi&gt;e&lt;/mi&gt;&lt;mi&gt;c&lt;/mi&gt;&lt;mi&gt;t&lt;/mi&gt;&lt;mi&gt;e&lt;/mi&gt;&lt;mo&gt;.&lt;/mo&gt;&lt;mspace linebreak=&quot;newline&quot;/&gt;&lt;mi&gt;S&lt;/mi&gt;&lt;mo&gt;=&lt;/mo&gt;&lt;mn&gt;0&lt;/mn&gt;&lt;mo&gt;,&lt;/mo&gt;&lt;mo&gt;&amp;#xA0;&lt;/mo&gt;&lt;mi&gt;G&lt;/mi&gt;&lt;mo&gt;=&lt;/mo&gt;&lt;mi&gt;c&lt;/mi&gt;&lt;mi&gt;a&lt;/mi&gt;&lt;mi&gt;p&lt;/mi&gt;&lt;mi&gt;a&lt;/mi&gt;&lt;mi&gt;c&lt;/mi&gt;&lt;mi&gt;i&lt;/mi&gt;&lt;mi&gt;t&lt;/mi&gt;&lt;mi&gt;a&lt;/mi&gt;&lt;mi&gt;t&lt;/mi&gt;&lt;mi&gt;e&lt;/mi&gt;&lt;mi&gt;a&lt;/mi&gt;&lt;mo&gt;&amp;#xA0;&lt;/mo&gt;&lt;mi&gt;r&lt;/mi&gt;&lt;mi&gt;u&lt;/mi&gt;&lt;mi&gt;c&lt;/mi&gt;&lt;mi&gt;s&lt;/mi&gt;&lt;mi&gt;a&lt;/mi&gt;&lt;mi&gt;c&lt;/mi&gt;&lt;mi&gt;u&lt;/mi&gt;&lt;mi&gt;l&lt;/mi&gt;&lt;mi&gt;u&lt;/mi&gt;&lt;mi&gt;i&lt;/mi&gt;&lt;mo&gt;;&lt;/mo&gt;&lt;mspace linebreak=&quot;newline&quot;/&gt;&lt;mi&gt;P&lt;/mi&gt;&lt;mi&gt;e&lt;/mi&gt;&lt;mi&gt;n&lt;/mi&gt;&lt;mi&gt;t&lt;/mi&gt;&lt;mi&gt;r&lt;/mi&gt;&lt;mi&gt;u&lt;/mi&gt;&lt;mo&gt;&amp;#xA0;&lt;/mo&gt;&lt;mi&gt;f&lt;/mi&gt;&lt;mi&gt;i&lt;/mi&gt;&lt;mi&gt;e&lt;/mi&gt;&lt;mi&gt;c&lt;/mi&gt;&lt;mi&gt;a&lt;/mi&gt;&lt;mi&gt;r&lt;/mi&gt;&lt;mi&gt;e&lt;/mi&gt;&lt;mo&gt;&amp;#xA0;&lt;/mo&gt;&lt;mi&gt;O&lt;/mi&gt;&lt;mo&gt;:&lt;/mo&gt;&lt;mi&gt;L&lt;/mi&gt;&lt;mo&gt;&amp;#xA0;&lt;/mo&gt;&lt;mspace linebreak=&quot;newline&quot;/&gt;&lt;mo&gt;&amp;#xA0;&lt;/mo&gt;&lt;mo&gt;&amp;#xA0;&lt;/mo&gt;&lt;mo&gt;&amp;#xA0;&lt;/mo&gt;&lt;mo&gt;&amp;#xA0;&lt;/mo&gt;&lt;mo&gt;&amp;#xA0;&lt;/mo&gt;&lt;mo&gt;&amp;#xA0;&lt;/mo&gt;&lt;mo&gt;&amp;#xA0;&lt;/mo&gt;&lt;mi&gt;D&lt;/mi&gt;&lt;mi&gt;a&lt;/mi&gt;&lt;mi&gt;c&lt;/mi&gt;&lt;mi&gt;&amp;#x103;&lt;/mi&gt;&lt;mo&gt;&amp;#xA0;&lt;/mo&gt;&lt;mi&gt;g&lt;/mi&gt;&lt;mi&gt;r&lt;/mi&gt;&lt;mi&gt;e&lt;/mi&gt;&lt;mi&gt;u&lt;/mi&gt;&lt;mi&gt;t&lt;/mi&gt;&lt;mi&gt;a&lt;/mi&gt;&lt;mi&gt;t&lt;/mi&gt;&lt;mi&gt;e&lt;/mi&gt;&lt;mfenced&gt;&lt;mi&gt;O&lt;/mi&gt;&lt;/mfenced&gt;&lt;mo&gt;&amp;#x2264;&lt;/mo&gt;&lt;mo&gt;&amp;#xA0;&lt;/mo&gt;&lt;mi&gt;G&lt;/mi&gt;&lt;mo&gt;,&lt;/mo&gt;&lt;mo&gt;&amp;#xA0;&lt;/mo&gt;&lt;mi&gt;a&lt;/mi&gt;&lt;mi&gt;t&lt;/mi&gt;&lt;mi&gt;u&lt;/mi&gt;&lt;mi&gt;n&lt;/mi&gt;&lt;mi&gt;c&lt;/mi&gt;&lt;mi&gt;i&lt;/mi&gt;&lt;mo&gt;&amp;#xA0;&lt;/mo&gt;&lt;mi&gt;S&lt;/mi&gt;&lt;mo&gt;+&lt;/mo&gt;&lt;mo&gt;=&lt;/mo&gt;&lt;mi&gt;v&lt;/mi&gt;&lt;mi&gt;a&lt;/mi&gt;&lt;mi&gt;l&lt;/mi&gt;&lt;mfenced&gt;&lt;mi&gt;O&lt;/mi&gt;&lt;/mfenced&gt;&lt;mo&gt;,&lt;/mo&gt;&lt;mo&gt;&amp;#xA0;&lt;/mo&gt;&lt;mi&gt;G&lt;/mi&gt;&lt;mo&gt;-&lt;/mo&gt;&lt;mo&gt;=&lt;/mo&gt;&lt;mi&gt;g&lt;/mi&gt;&lt;mi&gt;r&lt;/mi&gt;&lt;mi&gt;e&lt;/mi&gt;&lt;mi&gt;u&lt;/mi&gt;&lt;mi&gt;t&lt;/mi&gt;&lt;mi&gt;a&lt;/mi&gt;&lt;mi&gt;t&lt;/mi&gt;&lt;mi&gt;e&lt;/mi&gt;&lt;mfenced&gt;&lt;mi&gt;O&lt;/mi&gt;&lt;/mfenced&gt;&lt;mspace linebreak=&quot;newline&quot;/&gt;&lt;mspace linebreak=&quot;newline&quot;/&gt;&lt;mi&gt;A&lt;/mi&gt;&lt;mi&gt;L&lt;/mi&gt;&lt;mi&gt;G&lt;/mi&gt;&lt;mfenced&gt;&lt;mi&gt;I&lt;/mi&gt;&lt;/mfenced&gt;&lt;mo&gt;&amp;#xA0;&lt;/mo&gt;&lt;mo&gt;=&lt;/mo&gt;&lt;mo&gt;&amp;#xA0;&lt;/mo&gt;&lt;mi&gt;m&lt;/mi&gt;&lt;mi&gt;a&lt;/mi&gt;&lt;mi&gt;x&lt;/mi&gt;&lt;mfenced&gt;&lt;mrow&gt;&lt;mi&gt;S&lt;/mi&gt;&lt;mo&gt;,&lt;/mo&gt;&lt;msub&gt;&lt;mi&gt;O&lt;/mi&gt;&lt;mi&gt;p&lt;/mi&gt;&lt;/msub&gt;&lt;/mrow&gt;&lt;/mfenced&gt;&lt;mspace linebreak=&quot;newline&quot;/&gt;&lt;mo&gt;&amp;#xA0;&lt;/mo&gt;&lt;/math&gt;" id="189" name="Google Shape;189;p14" title="F i e space L space minus l i s t a space o b i e c t e l o r space s o r t a t e space d u p ă space r a p o r t u l space bevelled fraction numerator v a l o a r e over denominator g r e u t a t e end fraction&#10;F i e space O subscript p space minus o b i e c t u l space c u space p r o f i t u l space c e l space m a i space m a r e space d i n space l i s t a space d e space o b i e c t e.&#10;S equals 0 comma space G equals c a p a c i t a t e a space r u c s a c u l u i semicolon&#10;P e n t r u space f i e c a r e space O colon L space&#10;space space space space space space space D a c ă space g r e u t a t e open parentheses O close parentheses less or equal than space G comma space a t u n c i space S plus equals v a l open parentheses O close parentheses comma space G minus equals g r e u t a t e open parentheses O close parentheses&#10;&#10;A L G open parentheses I close parentheses space equals space m a x open parentheses S comma O subscript p close parentheses&#10;space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1850" y="3281725"/>
            <a:ext cx="4681124" cy="18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95" name="Google Shape;195;p15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Demonstrați că algoritmul de mai jos este un algoritm 1/2-aproximativ pentru problema 1/0 a Rucsacului! 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Justificare S23</a:t>
            </a:r>
            <a:r>
              <a:rPr b="1" lang="ro"/>
              <a:t> / </a:t>
            </a:r>
            <a:r>
              <a:rPr b="1" lang="ro" u="sng">
                <a:solidFill>
                  <a:schemeClr val="hlink"/>
                </a:solidFill>
                <a:hlinkClick r:id="rId4"/>
              </a:rPr>
              <a:t>Justificare S24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Rezolvare propusă:</a:t>
            </a:r>
            <a:br>
              <a:rPr b="1" lang="ro"/>
            </a:br>
            <a:endParaRPr/>
          </a:p>
        </p:txBody>
      </p:sp>
      <p:pic>
        <p:nvPicPr>
          <p:cNvPr id="196" name="Google Shape;19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i&gt;i&lt;/mi&gt;&lt;mi&gt;e&lt;/mi&gt;&lt;mo&gt;&amp;#xA0;&lt;/mo&gt;&lt;mi&gt;L&lt;/mi&gt;&lt;mo&gt;&amp;#xA0;&lt;/mo&gt;&lt;mo&gt;-&lt;/mo&gt;&lt;mi&gt;l&lt;/mi&gt;&lt;mi&gt;i&lt;/mi&gt;&lt;mi&gt;s&lt;/mi&gt;&lt;mi&gt;t&lt;/mi&gt;&lt;mi&gt;a&lt;/mi&gt;&lt;mo&gt;&amp;#xA0;&lt;/mo&gt;&lt;mi&gt;o&lt;/mi&gt;&lt;mi&gt;b&lt;/mi&gt;&lt;mi&gt;i&lt;/mi&gt;&lt;mi&gt;e&lt;/mi&gt;&lt;mi&gt;c&lt;/mi&gt;&lt;mi&gt;t&lt;/mi&gt;&lt;mi&gt;e&lt;/mi&gt;&lt;mi&gt;l&lt;/mi&gt;&lt;mi&gt;o&lt;/mi&gt;&lt;mi&gt;r&lt;/mi&gt;&lt;mo&gt;&amp;#xA0;&lt;/mo&gt;&lt;mi&gt;s&lt;/mi&gt;&lt;mi&gt;o&lt;/mi&gt;&lt;mi&gt;r&lt;/mi&gt;&lt;mi&gt;t&lt;/mi&gt;&lt;mi&gt;a&lt;/mi&gt;&lt;mi&gt;t&lt;/mi&gt;&lt;mi&gt;e&lt;/mi&gt;&lt;mo&gt;&amp;#xA0;&lt;/mo&gt;&lt;mi&gt;d&lt;/mi&gt;&lt;mi&gt;u&lt;/mi&gt;&lt;mi&gt;p&lt;/mi&gt;&lt;mi&gt;&amp;#x103;&lt;/mi&gt;&lt;mo&gt;&amp;#xA0;&lt;/mo&gt;&lt;mi&gt;r&lt;/mi&gt;&lt;mi&gt;a&lt;/mi&gt;&lt;mi&gt;p&lt;/mi&gt;&lt;mi&gt;o&lt;/mi&gt;&lt;mi&gt;r&lt;/mi&gt;&lt;mi&gt;t&lt;/mi&gt;&lt;mi&gt;u&lt;/mi&gt;&lt;mi&gt;l&lt;/mi&gt;&lt;mo&gt;&amp;#xA0;&lt;/mo&gt;&lt;mfrac bevelled=&quot;true&quot;&gt;&lt;mrow&gt;&lt;mi&gt;v&lt;/mi&gt;&lt;mi&gt;a&lt;/mi&gt;&lt;mi&gt;l&lt;/mi&gt;&lt;mi&gt;o&lt;/mi&gt;&lt;mi&gt;a&lt;/mi&gt;&lt;mi&gt;r&lt;/mi&gt;&lt;mi&gt;e&lt;/mi&gt;&lt;/mrow&gt;&lt;mrow&gt;&lt;mi&gt;g&lt;/mi&gt;&lt;mi&gt;r&lt;/mi&gt;&lt;mi&gt;e&lt;/mi&gt;&lt;mi&gt;u&lt;/mi&gt;&lt;mi&gt;t&lt;/mi&gt;&lt;mi&gt;a&lt;/mi&gt;&lt;mi&gt;t&lt;/mi&gt;&lt;mi&gt;e&lt;/mi&gt;&lt;/mrow&gt;&lt;/mfrac&gt;&lt;mspace linebreak=&quot;newline&quot;/&gt;&lt;mi&gt;F&lt;/mi&gt;&lt;mi&gt;i&lt;/mi&gt;&lt;mi&gt;e&lt;/mi&gt;&lt;mo&gt;&amp;#xA0;&lt;/mo&gt;&lt;msub&gt;&lt;mi&gt;O&lt;/mi&gt;&lt;mi&gt;p&lt;/mi&gt;&lt;/msub&gt;&lt;mo&gt;&amp;#xA0;&lt;/mo&gt;&lt;mo&gt;-&lt;/mo&gt;&lt;mi&gt;o&lt;/mi&gt;&lt;mi&gt;b&lt;/mi&gt;&lt;mi&gt;i&lt;/mi&gt;&lt;mi&gt;e&lt;/mi&gt;&lt;mi&gt;c&lt;/mi&gt;&lt;mi&gt;t&lt;/mi&gt;&lt;mi&gt;u&lt;/mi&gt;&lt;mi&gt;l&lt;/mi&gt;&lt;mo&gt;&amp;#xA0;&lt;/mo&gt;&lt;mi&gt;c&lt;/mi&gt;&lt;mi&gt;u&lt;/mi&gt;&lt;mo&gt;&amp;#xA0;&lt;/mo&gt;&lt;mi&gt;p&lt;/mi&gt;&lt;mi&gt;r&lt;/mi&gt;&lt;mi&gt;o&lt;/mi&gt;&lt;mi&gt;f&lt;/mi&gt;&lt;mi&gt;i&lt;/mi&gt;&lt;mi&gt;t&lt;/mi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m&lt;/mi&gt;&lt;mi&gt;a&lt;/mi&gt;&lt;mi&gt;r&lt;/mi&gt;&lt;mi&gt;e&lt;/mi&gt;&lt;mo&gt;&amp;#xA0;&lt;/mo&gt;&lt;mi&gt;d&lt;/mi&gt;&lt;mi&gt;i&lt;/mi&gt;&lt;mi&gt;n&lt;/mi&gt;&lt;mo&gt;&amp;#xA0;&lt;/mo&gt;&lt;mi&gt;l&lt;/mi&gt;&lt;mi&gt;i&lt;/mi&gt;&lt;mi&gt;s&lt;/mi&gt;&lt;mi&gt;t&lt;/mi&gt;&lt;mi&gt;a&lt;/mi&gt;&lt;mo&gt;&amp;#xA0;&lt;/mo&gt;&lt;mi&gt;d&lt;/mi&gt;&lt;mi&gt;e&lt;/mi&gt;&lt;mo&gt;&amp;#xA0;&lt;/mo&gt;&lt;mi&gt;o&lt;/mi&gt;&lt;mi&gt;b&lt;/mi&gt;&lt;mi&gt;i&lt;/mi&gt;&lt;mi&gt;e&lt;/mi&gt;&lt;mi&gt;c&lt;/mi&gt;&lt;mi&gt;t&lt;/mi&gt;&lt;mi&gt;e&lt;/mi&gt;&lt;mo&gt;.&lt;/mo&gt;&lt;mspace linebreak=&quot;newline&quot;/&gt;&lt;mi&gt;S&lt;/mi&gt;&lt;mo&gt;=&lt;/mo&gt;&lt;mn&gt;0&lt;/mn&gt;&lt;mo&gt;,&lt;/mo&gt;&lt;mo&gt;&amp;#xA0;&lt;/mo&gt;&lt;mi&gt;G&lt;/mi&gt;&lt;mo&gt;=&lt;/mo&gt;&lt;mi&gt;c&lt;/mi&gt;&lt;mi&gt;a&lt;/mi&gt;&lt;mi&gt;p&lt;/mi&gt;&lt;mi&gt;a&lt;/mi&gt;&lt;mi&gt;c&lt;/mi&gt;&lt;mi&gt;i&lt;/mi&gt;&lt;mi&gt;t&lt;/mi&gt;&lt;mi&gt;a&lt;/mi&gt;&lt;mi&gt;t&lt;/mi&gt;&lt;mi&gt;e&lt;/mi&gt;&lt;mi&gt;a&lt;/mi&gt;&lt;mo&gt;&amp;#xA0;&lt;/mo&gt;&lt;mi&gt;r&lt;/mi&gt;&lt;mi&gt;u&lt;/mi&gt;&lt;mi&gt;c&lt;/mi&gt;&lt;mi&gt;s&lt;/mi&gt;&lt;mi&gt;a&lt;/mi&gt;&lt;mi&gt;c&lt;/mi&gt;&lt;mi&gt;u&lt;/mi&gt;&lt;mi&gt;l&lt;/mi&gt;&lt;mi&gt;u&lt;/mi&gt;&lt;mi&gt;i&lt;/mi&gt;&lt;mo&gt;;&lt;/mo&gt;&lt;mspace linebreak=&quot;newline&quot;/&gt;&lt;mi&gt;P&lt;/mi&gt;&lt;mi&gt;e&lt;/mi&gt;&lt;mi&gt;n&lt;/mi&gt;&lt;mi&gt;t&lt;/mi&gt;&lt;mi&gt;r&lt;/mi&gt;&lt;mi&gt;u&lt;/mi&gt;&lt;mo&gt;&amp;#xA0;&lt;/mo&gt;&lt;mi&gt;f&lt;/mi&gt;&lt;mi&gt;i&lt;/mi&gt;&lt;mi&gt;e&lt;/mi&gt;&lt;mi&gt;c&lt;/mi&gt;&lt;mi&gt;a&lt;/mi&gt;&lt;mi&gt;r&lt;/mi&gt;&lt;mi&gt;e&lt;/mi&gt;&lt;mo&gt;&amp;#xA0;&lt;/mo&gt;&lt;mi&gt;O&lt;/mi&gt;&lt;mo&gt;:&lt;/mo&gt;&lt;mi&gt;L&lt;/mi&gt;&lt;mo&gt;&amp;#xA0;&lt;/mo&gt;&lt;mspace linebreak=&quot;newline&quot;/&gt;&lt;mo&gt;&amp;#xA0;&lt;/mo&gt;&lt;mo&gt;&amp;#xA0;&lt;/mo&gt;&lt;mo&gt;&amp;#xA0;&lt;/mo&gt;&lt;mo&gt;&amp;#xA0;&lt;/mo&gt;&lt;mo&gt;&amp;#xA0;&lt;/mo&gt;&lt;mo&gt;&amp;#xA0;&lt;/mo&gt;&lt;mo&gt;&amp;#xA0;&lt;/mo&gt;&lt;mi&gt;D&lt;/mi&gt;&lt;mi&gt;a&lt;/mi&gt;&lt;mi&gt;c&lt;/mi&gt;&lt;mi&gt;&amp;#x103;&lt;/mi&gt;&lt;mo&gt;&amp;#xA0;&lt;/mo&gt;&lt;mi&gt;g&lt;/mi&gt;&lt;mi&gt;r&lt;/mi&gt;&lt;mi&gt;e&lt;/mi&gt;&lt;mi&gt;u&lt;/mi&gt;&lt;mi&gt;t&lt;/mi&gt;&lt;mi&gt;a&lt;/mi&gt;&lt;mi&gt;t&lt;/mi&gt;&lt;mi&gt;e&lt;/mi&gt;&lt;mfenced&gt;&lt;mi&gt;O&lt;/mi&gt;&lt;/mfenced&gt;&lt;mo&gt;&amp;#x2264;&lt;/mo&gt;&lt;mo&gt;&amp;#xA0;&lt;/mo&gt;&lt;mi&gt;G&lt;/mi&gt;&lt;mo&gt;,&lt;/mo&gt;&lt;mo&gt;&amp;#xA0;&lt;/mo&gt;&lt;mi&gt;a&lt;/mi&gt;&lt;mi&gt;t&lt;/mi&gt;&lt;mi&gt;u&lt;/mi&gt;&lt;mi&gt;n&lt;/mi&gt;&lt;mi&gt;c&lt;/mi&gt;&lt;mi&gt;i&lt;/mi&gt;&lt;mo&gt;&amp;#xA0;&lt;/mo&gt;&lt;mi&gt;S&lt;/mi&gt;&lt;mo&gt;+&lt;/mo&gt;&lt;mo&gt;=&lt;/mo&gt;&lt;mi&gt;v&lt;/mi&gt;&lt;mi&gt;a&lt;/mi&gt;&lt;mi&gt;l&lt;/mi&gt;&lt;mfenced&gt;&lt;mi&gt;O&lt;/mi&gt;&lt;/mfenced&gt;&lt;mo&gt;,&lt;/mo&gt;&lt;mo&gt;&amp;#xA0;&lt;/mo&gt;&lt;mi&gt;G&lt;/mi&gt;&lt;mo&gt;-&lt;/mo&gt;&lt;mo&gt;=&lt;/mo&gt;&lt;mi&gt;g&lt;/mi&gt;&lt;mi&gt;r&lt;/mi&gt;&lt;mi&gt;e&lt;/mi&gt;&lt;mi&gt;u&lt;/mi&gt;&lt;mi&gt;t&lt;/mi&gt;&lt;mi&gt;a&lt;/mi&gt;&lt;mi&gt;t&lt;/mi&gt;&lt;mi&gt;e&lt;/mi&gt;&lt;mfenced&gt;&lt;mi&gt;O&lt;/mi&gt;&lt;/mfenced&gt;&lt;mspace linebreak=&quot;newline&quot;/&gt;&lt;mspace linebreak=&quot;newline&quot;/&gt;&lt;mi&gt;A&lt;/mi&gt;&lt;mi&gt;L&lt;/mi&gt;&lt;mi&gt;G&lt;/mi&gt;&lt;mfenced&gt;&lt;mi&gt;I&lt;/mi&gt;&lt;/mfenced&gt;&lt;mo&gt;&amp;#xA0;&lt;/mo&gt;&lt;mo&gt;=&lt;/mo&gt;&lt;mo&gt;&amp;#xA0;&lt;/mo&gt;&lt;mi&gt;m&lt;/mi&gt;&lt;mi&gt;a&lt;/mi&gt;&lt;mi&gt;x&lt;/mi&gt;&lt;mfenced&gt;&lt;mrow&gt;&lt;mi&gt;S&lt;/mi&gt;&lt;mo&gt;,&lt;/mo&gt;&lt;msub&gt;&lt;mi&gt;O&lt;/mi&gt;&lt;mi&gt;p&lt;/mi&gt;&lt;/msub&gt;&lt;/mrow&gt;&lt;/mfenced&gt;&lt;mspace linebreak=&quot;newline&quot;/&gt;&lt;mo&gt;&amp;#xA0;&lt;/mo&gt;&lt;/math&gt;" id="198" name="Google Shape;198;p15" title="F i e space L space minus l i s t a space o b i e c t e l o r space s o r t a t e space d u p ă space r a p o r t u l space bevelled fraction numerator v a l o a r e over denominator g r e u t a t e end fraction&#10;F i e space O subscript p space minus o b i e c t u l space c u space p r o f i t u l space c e l space m a i space m a r e space d i n space l i s t a space d e space o b i e c t e.&#10;S equals 0 comma space G equals c a p a c i t a t e a space r u c s a c u l u i semicolon&#10;P e n t r u space f i e c a r e space O colon L space&#10;space space space space space space space D a c ă space g r e u t a t e open parentheses O close parentheses less or equal than space G comma space a t u n c i space S plus equals v a l open parentheses O close parentheses comma space G minus equals g r e u t a t e open parentheses O close parentheses&#10;&#10;A L G open parentheses I close parentheses space equals space m a x open parentheses S comma O subscript p close parentheses&#10;space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1850" y="3281725"/>
            <a:ext cx="4681124" cy="18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4" name="Google Shape;204;p16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2931"/>
              <a:buNone/>
            </a:pPr>
            <a:r>
              <a:rPr b="1" lang="ro" sz="2300"/>
              <a:t>Input:</a:t>
            </a:r>
            <a:endParaRPr b="1" sz="2300"/>
          </a:p>
          <a:p>
            <a:pPr indent="-34181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i="1" lang="ro" sz="2300"/>
              <a:t>m</a:t>
            </a:r>
            <a:r>
              <a:rPr b="1" lang="ro" sz="2300"/>
              <a:t> calculatoare identice; </a:t>
            </a:r>
            <a:r>
              <a:rPr b="1" i="1" lang="ro" sz="2300"/>
              <a:t>n</a:t>
            </a:r>
            <a:r>
              <a:rPr b="1" lang="ro" sz="2300"/>
              <a:t> activitați ce trebuiesc procesate. Fiecare activitate </a:t>
            </a:r>
            <a:r>
              <a:rPr b="1" i="1" lang="ro" sz="2300"/>
              <a:t>j</a:t>
            </a:r>
            <a:r>
              <a:rPr b="1" lang="ro" sz="2300"/>
              <a:t> având nevoie de </a:t>
            </a:r>
            <a:r>
              <a:rPr b="1" i="1" lang="ro" sz="2300"/>
              <a:t>t</a:t>
            </a:r>
            <a:r>
              <a:rPr b="1" baseline="-25000" i="1" lang="ro" sz="2300"/>
              <a:t>j</a:t>
            </a:r>
            <a:r>
              <a:rPr b="1" i="1" lang="ro" sz="2300"/>
              <a:t> </a:t>
            </a:r>
            <a:r>
              <a:rPr b="1" lang="ro" sz="2300"/>
              <a:t>unități de timp pentru execuție.</a:t>
            </a:r>
            <a:endParaRPr b="1" sz="2300"/>
          </a:p>
          <a:p>
            <a:pPr indent="-34181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Odată inițiată, fiecare dintre activități trebuie derulată în mod continuu pe același calculator</a:t>
            </a:r>
            <a:endParaRPr b="1" sz="2300"/>
          </a:p>
          <a:p>
            <a:pPr indent="-34181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Un calculator poate executa cel mult o activitate în același timp.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2931"/>
              <a:buNone/>
            </a:pPr>
            <a:r>
              <a:rPr b="1" lang="ro" sz="2300"/>
              <a:t>Scop: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72931"/>
              <a:buNone/>
            </a:pPr>
            <a:r>
              <a:rPr b="1" lang="ro" sz="2300"/>
              <a:t>	Să asignăm fiecare activitate unui calculator astfel încât să minimizăm timpul până când toate activitățile sunt terminate.</a:t>
            </a:r>
            <a:endParaRPr b="1" sz="2300"/>
          </a:p>
        </p:txBody>
      </p:sp>
      <p:pic>
        <p:nvPicPr>
          <p:cNvPr id="205" name="Google Shape;20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1" name="Google Shape;211;p17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Notații: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b="1" lang="ro" sz="2300"/>
              <a:t>J(i) -submulțimea tuturor activităților (job-urilor) care au fost programate să se desfășoare pe mașina i.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 va reprezenta ”load-ul” (timpul de lucru) al mașinii i.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=Σ</a:t>
            </a:r>
            <a:r>
              <a:rPr b="1" baseline="-25000" lang="ro" sz="2300"/>
              <a:t>j∊J(i)</a:t>
            </a:r>
            <a:r>
              <a:rPr b="1" lang="ro" sz="2300"/>
              <a:t>t</a:t>
            </a:r>
            <a:r>
              <a:rPr b="1" baseline="-25000" lang="ro" sz="2300"/>
              <a:t>j</a:t>
            </a:r>
            <a:r>
              <a:rPr b="1" lang="ro" sz="2300"/>
              <a:t> </a:t>
            </a:r>
            <a:endParaRPr b="1" sz="2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Scop: ???</a:t>
            </a:r>
            <a:endParaRPr b="1" sz="2300"/>
          </a:p>
        </p:txBody>
      </p:sp>
      <p:pic>
        <p:nvPicPr>
          <p:cNvPr id="212" name="Google Shape;21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8" name="Google Shape;218;p1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1104"/>
              <a:buNone/>
            </a:pPr>
            <a:r>
              <a:rPr b="1" lang="ro" sz="2300"/>
              <a:t>Notații:</a:t>
            </a:r>
            <a:endParaRPr b="1" sz="2300"/>
          </a:p>
          <a:p>
            <a:pPr indent="-3637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J(i) -submulțimea tuturor activităților (job-urilor) care au fost programate să se desfășoare pe mașina i.</a:t>
            </a:r>
            <a:endParaRPr b="1" sz="2300"/>
          </a:p>
          <a:p>
            <a:pPr indent="-3637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 va reprezenta ”load-ul” (timpul de lucru) al mașinii i.</a:t>
            </a:r>
            <a:endParaRPr b="1" sz="2300"/>
          </a:p>
          <a:p>
            <a:pPr indent="-3637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=Σ</a:t>
            </a:r>
            <a:r>
              <a:rPr b="1" baseline="-25000" lang="ro" sz="2300"/>
              <a:t>j∊J(i)</a:t>
            </a:r>
            <a:r>
              <a:rPr b="1" lang="ro" sz="2300"/>
              <a:t>t</a:t>
            </a:r>
            <a:r>
              <a:rPr b="1" baseline="-25000" lang="ro" sz="2300"/>
              <a:t>j</a:t>
            </a:r>
            <a:r>
              <a:rPr b="1" lang="ro" sz="2300"/>
              <a:t> </a:t>
            </a:r>
            <a:endParaRPr b="1" sz="2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61104"/>
              <a:buNone/>
            </a:pPr>
            <a:r>
              <a:rPr b="1" lang="ro" sz="2300"/>
              <a:t>Scop: O asignare a activităților astfel încât L</a:t>
            </a:r>
            <a:r>
              <a:rPr b="1" baseline="-25000" lang="ro" sz="2300"/>
              <a:t>k</a:t>
            </a:r>
            <a:r>
              <a:rPr b="1" lang="ro" sz="2300"/>
              <a:t> este minimizat, unde k = </a:t>
            </a:r>
            <a:r>
              <a:rPr b="1" i="1" lang="ro" sz="2300"/>
              <a:t>max</a:t>
            </a:r>
            <a:r>
              <a:rPr b="1" baseline="-25000" lang="ro" sz="2300"/>
              <a:t>i</a:t>
            </a:r>
            <a:r>
              <a:rPr b="1" lang="ro" sz="2300"/>
              <a:t>(L</a:t>
            </a:r>
            <a:r>
              <a:rPr b="1" baseline="-25000" lang="ro" sz="2300"/>
              <a:t>i</a:t>
            </a:r>
            <a:r>
              <a:rPr b="1" lang="ro" sz="2300"/>
              <a:t>), adică mașina cu cel mai mare load. </a:t>
            </a:r>
            <a:endParaRPr b="1" i="1" sz="2300"/>
          </a:p>
        </p:txBody>
      </p:sp>
      <p:pic>
        <p:nvPicPr>
          <p:cNvPr id="219" name="Google Shape;21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5" name="Google Shape;225;p19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Pseudocodul:</a:t>
            </a:r>
            <a:endParaRPr b="1" sz="2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i="1" sz="2300"/>
          </a:p>
        </p:txBody>
      </p:sp>
      <p:pic>
        <p:nvPicPr>
          <p:cNvPr id="226" name="Google Shape;22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L&lt;/mi&gt;&lt;mi&gt;o&lt;/mi&gt;&lt;mi&gt;a&lt;/mi&gt;&lt;mi&gt;d&lt;/mi&gt;&lt;mo&gt;-&lt;/mo&gt;&lt;mi&gt;B&lt;/mi&gt;&lt;mi&gt;a&lt;/mi&gt;&lt;mi&gt;l&lt;/mi&gt;&lt;mi&gt;a&lt;/mi&gt;&lt;mi&gt;n&lt;/mi&gt;&lt;mi&gt;c&lt;/mi&gt;&lt;mi&gt;e&lt;/mi&gt;&lt;mfenced&gt;&lt;mrow&gt;&lt;mi&gt;m&lt;/mi&gt;&lt;mo&gt;,&lt;/mo&gt;&lt;msub&gt;&lt;mi&gt;t&lt;/mi&gt;&lt;mn&gt;1&lt;/mn&gt;&lt;/msub&gt;&lt;mo&gt;,&lt;/mo&gt;&lt;msub&gt;&lt;mi&gt;t&lt;/mi&gt;&lt;mn&gt;2&lt;/mn&gt;&lt;/msub&gt;&lt;mo&gt;,&lt;/mo&gt;&lt;mo&gt;.&lt;/mo&gt;&lt;mo&gt;.&lt;/mo&gt;&lt;mo&gt;.&lt;/mo&gt;&lt;mo&gt;,&lt;/mo&gt;&lt;msub&gt;&lt;mi&gt;t&lt;/mi&gt;&lt;mi&gt;n&lt;/mi&gt;&lt;/msub&gt;&lt;/mrow&gt;&lt;/mfenced&gt;&lt;mspace linebreak=&quot;newline&quot;/&gt;&lt;mo&gt;&amp;#xA0;&lt;/mo&gt;&lt;mo&gt;&amp;#xA0;&lt;/mo&gt;&lt;mo&gt;&amp;#xA0;&lt;/mo&gt;&lt;mo&gt;&amp;#xA0;&lt;/mo&gt;&lt;mo&gt;&amp;#xA0;&lt;/mo&gt;&lt;mi&gt;f&lt;/mi&gt;&lt;mi&gt;o&lt;/mi&gt;&lt;mi&gt;r&lt;/mi&gt;&lt;mo&gt;&amp;#xA0;&lt;/mo&gt;&lt;mi&gt;i&lt;/mi&gt;&lt;mo&gt;=&lt;/mo&gt;&lt;mn&gt;1&lt;/mn&gt;&lt;mo&gt;&amp;#xA0;&lt;/mo&gt;&lt;mi&gt;t&lt;/mi&gt;&lt;mi&gt;o&lt;/mi&gt;&lt;mo&gt;&amp;#xA0;&lt;/mo&gt;&lt;mi&gt;m&lt;/mi&gt;&lt;mo&gt;&amp;#xA0;&lt;/mo&gt;&lt;mo&gt;:&lt;/mo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sub&gt;&lt;mi&gt;L&lt;/mi&gt;&lt;mi&gt;i&lt;/mi&gt;&lt;/msub&gt;&lt;mo&gt;=&lt;/mo&gt;&lt;mn&gt;0&lt;/mn&gt;&lt;mo&gt;;&lt;/mo&gt;&lt;mo&gt;&amp;#xA0;&lt;/mo&gt;&lt;mi&gt;J&lt;/mi&gt;&lt;mfenced&gt;&lt;mi&gt;i&lt;/mi&gt;&lt;/mfenced&gt;&lt;mo&gt;=&lt;/mo&gt;&lt;mo&gt;&amp;#x2205;&lt;/mo&gt;&lt;mo&gt;&amp;#xA0;&lt;/mo&gt;&lt;mo&gt;#&lt;/mo&gt;&lt;mi&gt;i&lt;/mi&gt;&lt;mi&gt;n&lt;/mi&gt;&lt;mi&gt;i&lt;/mi&gt;&lt;mi&gt;t&lt;/mi&gt;&lt;mi&gt;i&lt;/mi&gt;&lt;mi&gt;a&lt;/mi&gt;&lt;mi&gt;l&lt;/mi&gt;&lt;mi&gt;i&lt;/mi&gt;&lt;mi&gt;z&lt;/mi&gt;&lt;mi&gt;a&lt;/mi&gt;&lt;mi&gt;r&lt;/mi&gt;&lt;mi&gt;e&lt;/mi&gt;&lt;mo&gt;:&lt;/mo&gt;&lt;mo&gt;&amp;#xA0;&lt;/mo&gt;&lt;mi&gt;F&lt;/mi&gt;&lt;mi&gt;i&lt;/mi&gt;&lt;mi&gt;e&lt;/mi&gt;&lt;mi&gt;c&lt;/mi&gt;&lt;mi&gt;a&lt;/mi&gt;&lt;mi&gt;r&lt;/mi&gt;&lt;mi&gt;e&lt;/mi&gt;&lt;mo&gt;&amp;#xA0;&lt;/mo&gt;&lt;mi&gt;L&lt;/mi&gt;&lt;mi&gt;o&lt;/mi&gt;&lt;mi&gt;a&lt;/mi&gt;&lt;mi&gt;d&lt;/mi&gt;&lt;mo&gt;&amp;#xA0;&lt;/mo&gt;&lt;mi&gt;e&lt;/mi&gt;&lt;mi&gt;s&lt;/mi&gt;&lt;mi&gt;t&lt;/mi&gt;&lt;mi&gt;e&lt;/mi&gt;&lt;mo&gt;&amp;#xA0;&lt;/mo&gt;&lt;mn&gt;0&lt;/mn&gt;&lt;mo&gt;&amp;#xA0;&lt;/mo&gt;&lt;mi&gt;i&lt;/mi&gt;&lt;mi&gt;a&lt;/mi&gt;&lt;mi&gt;r&lt;/mi&gt;&lt;mo&gt;&amp;#xA0;&lt;/mo&gt;&lt;mi&gt;m&lt;/mi&gt;&lt;mi&gt;u&lt;/mi&gt;&lt;mi&gt;l&lt;/mi&gt;&lt;mi&gt;t&lt;/mi&gt;&lt;mi&gt;i&lt;/mi&gt;&lt;mi&gt;m&lt;/mi&gt;&lt;mi&gt;e&lt;/mi&gt;&lt;mi&gt;a&lt;/mi&gt;&lt;mo&gt;&amp;#xA0;&lt;/mo&gt;&lt;mi&gt;j&lt;/mi&gt;&lt;mi&gt;o&lt;/mi&gt;&lt;mi&gt;b&lt;/mi&gt;&lt;mi&gt;u&lt;/mi&gt;&lt;mi&gt;r&lt;/mi&gt;&lt;mi&gt;i&lt;/mi&gt;&lt;mi&gt;l&lt;/mi&gt;&lt;mi&gt;o&lt;/mi&gt;&lt;mi&gt;r&lt;/mi&gt;&lt;mo&gt;&amp;#xA0;&lt;/mo&gt;&lt;mi&gt;e&lt;/mi&gt;&lt;mi&gt;s&lt;/mi&gt;&lt;mi&gt;t&lt;/mi&gt;&lt;mi&gt;e&lt;/mi&gt;&lt;mo&gt;&amp;#xA0;&lt;/mo&gt;&lt;mi&gt;n&lt;/mi&gt;&lt;mi&gt;u&lt;/mi&gt;&lt;mi&gt;l&lt;/mi&gt;&lt;mi&gt;a&lt;/mi&gt;&lt;mo&gt;&amp;#xA0;&lt;/mo&gt;&lt;mi&gt;p&lt;/mi&gt;&lt;mi&gt;t&lt;/mi&gt;&lt;mo&gt;&amp;#xA0;&lt;/mo&gt;&lt;mi&gt;f&lt;/mi&gt;&lt;mi&gt;i&lt;/mi&gt;&lt;mi&gt;e&lt;/mi&gt;&lt;mi&gt;c&lt;/mi&gt;&lt;mi&gt;a&lt;/mi&gt;&lt;mi&gt;r&lt;/mi&gt;&lt;mi&gt;e&lt;/mi&gt;&lt;mo&gt;&amp;#xA0;&lt;/mo&gt;&lt;mi&gt;m&lt;/mi&gt;&lt;mi&gt;a&lt;/mi&gt;&lt;mi&gt;sin&lt;/mi&gt;&lt;mi&gt;a&lt;/mi&gt;&lt;mspace linebreak=&quot;newline&quot;/&gt;&lt;mo&gt;&amp;#xA0;&lt;/mo&gt;&lt;mo&gt;&amp;#xA0;&lt;/mo&gt;&lt;mo&gt;&amp;#xA0;&lt;/mo&gt;&lt;mo&gt;&amp;#xA0;&lt;/mo&gt;&lt;mo&gt;&amp;#xA0;&lt;/mo&gt;&lt;mi&gt;f&lt;/mi&gt;&lt;mi&gt;o&lt;/mi&gt;&lt;mi&gt;r&lt;/mi&gt;&lt;mo&gt;&amp;#xA0;&lt;/mo&gt;&lt;mi&gt;j&lt;/mi&gt;&lt;mo&gt;=&lt;/mo&gt;&lt;mn&gt;1&lt;/mn&gt;&lt;mo&gt;&amp;#xA0;&lt;/mo&gt;&lt;mi&gt;t&lt;/mi&gt;&lt;mi&gt;o&lt;/mi&gt;&lt;mo&gt;&amp;#xA0;&lt;/mo&gt;&lt;mi&gt;n&lt;/mi&gt;&lt;mo&gt;:&lt;/mo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i&lt;/mi&gt;&lt;mo&gt;=&lt;/mo&gt;&lt;mi&gt;a&lt;/mi&gt;&lt;mi&gt;r&lt;/mi&gt;&lt;mi&gt;g&lt;/mi&gt;&lt;mfenced&gt;&lt;mrow&gt;&lt;mi&gt;m&lt;/mi&gt;&lt;mi&gt;i&lt;/mi&gt;&lt;mi&gt;n&lt;/mi&gt;&lt;mfenced open=&quot;{&quot; close=&quot;}&quot;&gt;&lt;mrow&gt;&lt;msub&gt;&lt;mi&gt;L&lt;/mi&gt;&lt;mi&gt;k&lt;/mi&gt;&lt;/msub&gt;&lt;mo&gt;|&lt;/mo&gt;&lt;mo&gt;&amp;#xA0;&lt;/mo&gt;&lt;mi&gt;k&lt;/mi&gt;&lt;mo&gt;&amp;#x2208;&lt;/mo&gt;&lt;mfenced open=&quot;{&quot; close=&quot;}&quot;&gt;&lt;mrow&gt;&lt;mn&gt;1&lt;/mn&gt;&lt;mo&gt;,&lt;/mo&gt;&lt;mo&gt;.&lt;/mo&gt;&lt;mo&gt;.&lt;/mo&gt;&lt;mo&gt;.&lt;/mo&gt;&lt;mo&gt;,&lt;/mo&gt;&lt;mi&gt;m&lt;/mi&gt;&lt;/mrow&gt;&lt;/mfenced&gt;&lt;/mrow&gt;&lt;/mfenced&gt;&lt;/mrow&gt;&lt;/mfenced&gt;&lt;mo&gt;&amp;#xA0;&lt;/mo&gt;&lt;mo&gt;#&lt;/mo&gt;&lt;mo&gt;&amp;#xA0;&lt;/mo&gt;&lt;mi&gt;i&lt;/mi&gt;&lt;mo&gt;&amp;#xA0;&lt;/mo&gt;&lt;mo&gt;-&lt;/mo&gt;&lt;mo&gt;&amp;#xA0;&lt;/mo&gt;&lt;mi&gt;m&lt;/mi&gt;&lt;mi&gt;a&lt;/mi&gt;&lt;mi&gt;sin&lt;/mi&gt;&lt;mi&gt;a&lt;/mi&gt;&lt;mo&gt;&amp;#xA0;&lt;/mo&gt;&lt;mi&gt;c&lt;/mi&gt;&lt;mi&gt;u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c&lt;/mi&gt;&lt;mi&gt;e&lt;/mi&gt;&lt;mi&gt;a&lt;/mi&gt;&lt;mo&gt;&amp;#xA0;&lt;/mo&gt;&lt;mi&gt;m&lt;/mi&gt;&lt;mi&gt;a&lt;/mi&gt;&lt;mi&gt;i&lt;/mi&gt;&lt;mo&gt;&amp;#xA0;&lt;/mo&gt;&lt;mi&gt;m&lt;/mi&gt;&lt;mi&gt;i&lt;/mi&gt;&lt;mi&gt;c&lt;/mi&gt;&lt;mi&gt;a&lt;/mi&gt;&lt;mo&gt;&amp;#xA0;&lt;/mo&gt;&lt;mi&gt;i&lt;/mi&gt;&lt;mi&gt;n&lt;/mi&gt;&lt;mo&gt;&amp;#xA0;&lt;/mo&gt;&lt;mi&gt;a&lt;/mi&gt;&lt;mi&gt;c&lt;/mi&gt;&lt;mi&gt;e&lt;/mi&gt;&lt;mi&gt;s&lt;/mi&gt;&lt;mi&gt;t&lt;/mi&gt;&lt;mo&gt;&amp;#xA0;&lt;/mo&gt;&lt;mi&gt;m&lt;/mi&gt;&lt;mi&gt;o&lt;/mi&gt;&lt;mi&gt;m&lt;/mi&gt;&lt;mi&gt;e&lt;/mi&gt;&lt;mi&gt;n&lt;/mi&gt;&lt;mi&gt;t&lt;/mi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J&lt;/mi&gt;&lt;mfenced&gt;&lt;mi&gt;i&lt;/mi&gt;&lt;/mfenced&gt;&lt;mo&gt;=&lt;/mo&gt;&lt;mi&gt;J&lt;/mi&gt;&lt;mfenced&gt;&lt;mi&gt;i&lt;/mi&gt;&lt;/mfenced&gt;&lt;mo&gt;&amp;#x222A;&lt;/mo&gt;&lt;mfenced open=&quot;{&quot; close=&quot;}&quot;&gt;&lt;mi&gt;j&lt;/mi&gt;&lt;/mfenced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sub&gt;&lt;mi&gt;L&lt;/mi&gt;&lt;mi&gt;i&lt;/mi&gt;&lt;/msub&gt;&lt;mo&gt;+&lt;/mo&gt;&lt;mo&gt;=&lt;/mo&gt;&lt;msub&gt;&lt;mi&gt;t&lt;/mi&gt;&lt;mi&gt;j&lt;/mi&gt;&lt;/msub&gt;&lt;mspace linebreak=&quot;newline&quot;/&gt;&lt;/math&gt;" id="227" name="Google Shape;227;p19" title="L o a d minus B a l a n c e open parentheses m comma t subscript 1 comma t subscript 2 comma... comma t subscript n close parentheses&#10;space space space space space f o r space i equals 1 space t o space m space colon&#10;space space space space space space space space space space space space L subscript i equals 0 semicolon space J open parentheses i close parentheses equals empty set space # i n i t i a l i z a r e colon space F i e c a r e space L o a d space e s t e space 0 space i a r space m u l t i m e a space j o b u r i l o r space e s t e space n u l a space p t space f i e c a r e space m a sin a&#10;space space space space space f o r space j equals 1 space t o space n colon&#10;space space space space space space space space space space space space i equals a r g open parentheses m i n open curly brackets L subscript k vertical line space k element of open curly brackets 1 comma... comma m close curly brackets close curly brackets close parentheses space # space i space minus space m a sin a space c u space i n c a r c a t u r a space c e a space m a i space m i c a space i n space a c e s t space m o m e n t&#10;space space space space space space space space space space space J open parentheses i close parentheses equals J open parentheses i close parentheses union open curly brackets j close curly brackets&#10;space space space space space space space space space space space L subscript i plus equals t subscript j&#10;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675" y="2571751"/>
            <a:ext cx="7341069" cy="20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Din cursul anterior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Recapitulare:</a:t>
            </a:r>
            <a:br>
              <a:rPr lang="ro"/>
            </a:br>
            <a:r>
              <a:rPr lang="ro"/>
              <a:t>	reamintit ce este acela un algoritm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complexitatea unui algoritm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timp determinist vs nedeterminist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crash-course in ce inseamna P, NP, NPC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br>
              <a:rPr lang="ro"/>
            </a:br>
            <a:r>
              <a:rPr lang="ro"/>
              <a:t> </a:t>
            </a:r>
            <a:endParaRPr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8718" y="589100"/>
            <a:ext cx="2608024" cy="13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33" name="Google Shape;23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40" name="Google Shape;2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48" name="Google Shape;2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57" name="Google Shape;2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3"/>
          <p:cNvPicPr preferRelativeResize="0"/>
          <p:nvPr/>
        </p:nvPicPr>
        <p:blipFill rotWithShape="1">
          <a:blip r:embed="rId7">
            <a:alphaModFix/>
          </a:blip>
          <a:srcRect b="7073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67" name="Google Shape;2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/>
          <p:cNvPicPr preferRelativeResize="0"/>
          <p:nvPr/>
        </p:nvPicPr>
        <p:blipFill rotWithShape="1">
          <a:blip r:embed="rId7">
            <a:alphaModFix/>
          </a:blip>
          <a:srcRect b="7073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78" name="Google Shape;27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5"/>
          <p:cNvPicPr preferRelativeResize="0"/>
          <p:nvPr/>
        </p:nvPicPr>
        <p:blipFill rotWithShape="1">
          <a:blip r:embed="rId7">
            <a:alphaModFix/>
          </a:blip>
          <a:srcRect b="7073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 rotWithShape="1">
          <a:blip r:embed="rId9">
            <a:alphaModFix/>
          </a:blip>
          <a:srcRect b="6792" l="15941" r="29271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90" name="Google Shape;2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 rotWithShape="1">
          <a:blip r:embed="rId7">
            <a:alphaModFix/>
          </a:blip>
          <a:srcRect b="7073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6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6"/>
          <p:cNvPicPr preferRelativeResize="0"/>
          <p:nvPr/>
        </p:nvPicPr>
        <p:blipFill rotWithShape="1">
          <a:blip r:embed="rId9">
            <a:alphaModFix/>
          </a:blip>
          <a:srcRect b="6792" l="15941" r="29271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 rotWithShape="1">
          <a:blip r:embed="rId10">
            <a:alphaModFix/>
          </a:blip>
          <a:srcRect b="5405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303" name="Google Shape;30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7">
            <a:alphaModFix/>
          </a:blip>
          <a:srcRect b="7073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7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7"/>
          <p:cNvPicPr preferRelativeResize="0"/>
          <p:nvPr/>
        </p:nvPicPr>
        <p:blipFill rotWithShape="1">
          <a:blip r:embed="rId9">
            <a:alphaModFix/>
          </a:blip>
          <a:srcRect b="6792" l="15941" r="29271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7"/>
          <p:cNvPicPr preferRelativeResize="0"/>
          <p:nvPr/>
        </p:nvPicPr>
        <p:blipFill rotWithShape="1">
          <a:blip r:embed="rId10">
            <a:alphaModFix/>
          </a:blip>
          <a:srcRect b="5405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7"/>
          <p:cNvPicPr preferRelativeResize="0"/>
          <p:nvPr/>
        </p:nvPicPr>
        <p:blipFill rotWithShape="1">
          <a:blip r:embed="rId11">
            <a:alphaModFix/>
          </a:blip>
          <a:srcRect b="7313" l="15958" r="30053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 (3 steps)</a:t>
            </a:r>
            <a:endParaRPr/>
          </a:p>
        </p:txBody>
      </p:sp>
      <p:pic>
        <p:nvPicPr>
          <p:cNvPr id="317" name="Google Shape;31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8"/>
          <p:cNvPicPr preferRelativeResize="0"/>
          <p:nvPr/>
        </p:nvPicPr>
        <p:blipFill rotWithShape="1">
          <a:blip r:embed="rId7">
            <a:alphaModFix/>
          </a:blip>
          <a:srcRect b="7073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8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8"/>
          <p:cNvPicPr preferRelativeResize="0"/>
          <p:nvPr/>
        </p:nvPicPr>
        <p:blipFill rotWithShape="1">
          <a:blip r:embed="rId9">
            <a:alphaModFix/>
          </a:blip>
          <a:srcRect b="6792" l="15941" r="29271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8"/>
          <p:cNvPicPr preferRelativeResize="0"/>
          <p:nvPr/>
        </p:nvPicPr>
        <p:blipFill rotWithShape="1">
          <a:blip r:embed="rId10">
            <a:alphaModFix/>
          </a:blip>
          <a:srcRect b="5405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8"/>
          <p:cNvPicPr preferRelativeResize="0"/>
          <p:nvPr/>
        </p:nvPicPr>
        <p:blipFill rotWithShape="1">
          <a:blip r:embed="rId11">
            <a:alphaModFix/>
          </a:blip>
          <a:srcRect b="7313" l="15958" r="30053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8"/>
          <p:cNvPicPr preferRelativeResize="0"/>
          <p:nvPr/>
        </p:nvPicPr>
        <p:blipFill rotWithShape="1">
          <a:blip r:embed="rId12">
            <a:alphaModFix/>
          </a:blip>
          <a:srcRect b="6700" l="17906" r="30755" t="31194"/>
          <a:stretch/>
        </p:blipFill>
        <p:spPr>
          <a:xfrm>
            <a:off x="612500" y="1763954"/>
            <a:ext cx="4966373" cy="3379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 (3 steps)</a:t>
            </a:r>
            <a:endParaRPr/>
          </a:p>
        </p:txBody>
      </p:sp>
      <p:pic>
        <p:nvPicPr>
          <p:cNvPr id="332" name="Google Shape;33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9"/>
          <p:cNvPicPr preferRelativeResize="0"/>
          <p:nvPr/>
        </p:nvPicPr>
        <p:blipFill rotWithShape="1">
          <a:blip r:embed="rId6">
            <a:alphaModFix/>
          </a:blip>
          <a:srcRect b="7073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9"/>
          <p:cNvPicPr preferRelativeResize="0"/>
          <p:nvPr/>
        </p:nvPicPr>
        <p:blipFill rotWithShape="1">
          <a:blip r:embed="rId7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9"/>
          <p:cNvPicPr preferRelativeResize="0"/>
          <p:nvPr/>
        </p:nvPicPr>
        <p:blipFill rotWithShape="1">
          <a:blip r:embed="rId8">
            <a:alphaModFix/>
          </a:blip>
          <a:srcRect b="6792" l="15941" r="29271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 rotWithShape="1">
          <a:blip r:embed="rId9">
            <a:alphaModFix/>
          </a:blip>
          <a:srcRect b="5405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 rotWithShape="1">
          <a:blip r:embed="rId10">
            <a:alphaModFix/>
          </a:blip>
          <a:srcRect b="7313" l="15958" r="30053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 rotWithShape="1">
          <a:blip r:embed="rId11">
            <a:alphaModFix/>
          </a:blip>
          <a:srcRect b="6700" l="17906" r="30755" t="31194"/>
          <a:stretch/>
        </p:blipFill>
        <p:spPr>
          <a:xfrm>
            <a:off x="612500" y="1763954"/>
            <a:ext cx="4966373" cy="337954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9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Optim?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2" name="Google Shape;342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Cursul prezent</a:t>
            </a:r>
            <a:endParaRPr/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729450" y="2078875"/>
            <a:ext cx="76887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Motivație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Terminologie de baza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Un prim exemplu de algoritm aproximativ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Un exemplu mai detaliat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Un început pt Tema 1</a:t>
            </a:r>
            <a:endParaRPr b="1"/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8718" y="589100"/>
            <a:ext cx="2608024" cy="13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8725" y="560338"/>
            <a:ext cx="2608025" cy="1368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/>
          <p:cNvPicPr preferRelativeResize="0"/>
          <p:nvPr/>
        </p:nvPicPr>
        <p:blipFill rotWithShape="1">
          <a:blip r:embed="rId6">
            <a:alphaModFix/>
          </a:blip>
          <a:srcRect b="7073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0"/>
          <p:cNvPicPr preferRelativeResize="0"/>
          <p:nvPr/>
        </p:nvPicPr>
        <p:blipFill rotWithShape="1">
          <a:blip r:embed="rId7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0"/>
          <p:cNvPicPr preferRelativeResize="0"/>
          <p:nvPr/>
        </p:nvPicPr>
        <p:blipFill rotWithShape="1">
          <a:blip r:embed="rId8">
            <a:alphaModFix/>
          </a:blip>
          <a:srcRect b="6792" l="15941" r="29271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0"/>
          <p:cNvPicPr preferRelativeResize="0"/>
          <p:nvPr/>
        </p:nvPicPr>
        <p:blipFill rotWithShape="1">
          <a:blip r:embed="rId9">
            <a:alphaModFix/>
          </a:blip>
          <a:srcRect b="5405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0"/>
          <p:cNvPicPr preferRelativeResize="0"/>
          <p:nvPr/>
        </p:nvPicPr>
        <p:blipFill rotWithShape="1">
          <a:blip r:embed="rId10">
            <a:alphaModFix/>
          </a:blip>
          <a:srcRect b="7313" l="15958" r="30053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 rotWithShape="1">
          <a:blip r:embed="rId11">
            <a:alphaModFix/>
          </a:blip>
          <a:srcRect b="6700" l="17906" r="30755" t="31194"/>
          <a:stretch/>
        </p:blipFill>
        <p:spPr>
          <a:xfrm>
            <a:off x="612500" y="1763954"/>
            <a:ext cx="4966373" cy="3379547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0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7" name="Google Shape;357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45258" y="464900"/>
            <a:ext cx="2709892" cy="20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 rotWithShape="1">
          <a:blip r:embed="rId14">
            <a:alphaModFix/>
          </a:blip>
          <a:srcRect b="2298" l="34423" r="15562" t="35047"/>
          <a:stretch/>
        </p:blipFill>
        <p:spPr>
          <a:xfrm>
            <a:off x="664925" y="1651025"/>
            <a:ext cx="4913952" cy="346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65" name="Google Shape;365;p31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6" name="Google Shape;36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1"/>
          <p:cNvSpPr txBox="1"/>
          <p:nvPr/>
        </p:nvSpPr>
        <p:spPr>
          <a:xfrm>
            <a:off x="518300" y="1958475"/>
            <a:ext cx="6241500" cy="30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73" name="Google Shape;373;p32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4" name="Google Shape;37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2"/>
          <p:cNvSpPr txBox="1"/>
          <p:nvPr/>
        </p:nvSpPr>
        <p:spPr>
          <a:xfrm>
            <a:off x="518300" y="1958475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1.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2.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Algoritmul descris anterior este un algoritm 2-Aproximativ.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Altfel spus, fie T - max(L</a:t>
            </a:r>
            <a:r>
              <a:rPr b="1" baseline="-2500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| </a:t>
            </a:r>
            <a:r>
              <a:rPr b="1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∊{1,...,m}) masina “cea mai incarcata”. Avem de arătat că T≤2xOPT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&lt;math xmlns=&quot;http://www.w3.org/1998/Math/MathML&quot;&gt;&lt;mi&gt;O&lt;/mi&gt;&lt;mi&gt;P&lt;/mi&gt;&lt;mi&gt;T&lt;/mi&gt;&lt;mo&gt;&amp;#x2265;&lt;/mo&gt;&lt;mi&gt;m&lt;/mi&gt;&lt;mi&gt;a&lt;/mi&gt;&lt;mi&gt;x&lt;/mi&gt;&lt;mfenced&gt;&lt;mrow&gt;&lt;mfrac&gt;&lt;mn&gt;1&lt;/mn&gt;&lt;mi&gt;m&lt;/mi&gt;&lt;/mfrac&gt;&lt;munder&gt;&lt;mo&gt;&amp;#x2211;&lt;/mo&gt;&lt;mrow&gt;&lt;mn&gt;1&lt;/mn&gt;&lt;mo&gt;&amp;#x2264;&lt;/mo&gt;&lt;mi&gt;j&lt;/mi&gt;&lt;mo&gt;&amp;#x2264;&lt;/mo&gt;&lt;mi&gt;n&lt;/mi&gt;&lt;/mrow&gt;&lt;/munder&gt;&lt;msub&gt;&lt;mi&gt;t&lt;/mi&gt;&lt;mi&gt;j&lt;/mi&gt;&lt;/msub&gt;&lt;mo&gt;,&lt;/mo&gt;&lt;mo&gt;&amp;#xA0;&lt;/mo&gt;&lt;mi&gt;m&lt;/mi&gt;&lt;mi&gt;a&lt;/mi&gt;&lt;mi&gt;x&lt;/mi&gt;&lt;mfenced open=&quot;{&quot; close=&quot;}&quot;&gt;&lt;mrow&gt;&lt;msub&gt;&lt;mi&gt;t&lt;/mi&gt;&lt;mi&gt;j&lt;/mi&gt;&lt;/msub&gt;&lt;mo&gt;|&lt;/mo&gt;&lt;mo&gt;&amp;#xA0;&lt;/mo&gt;&lt;/mrow&gt;&lt;/mfenced&gt;&lt;mn&gt;1&lt;/mn&gt;&lt;mo&gt;&amp;#x2264;&lt;/mo&gt;&lt;mi&gt;j&lt;/mi&gt;&lt;mo&gt;&amp;#x2264;&lt;/mo&gt;&lt;mi&gt;n&lt;/mi&gt;&lt;/mrow&gt;&lt;/mfenced&gt;&lt;mspace linebreak=&quot;newline&quot;/&gt;&lt;/math&gt;" id="376" name="Google Shape;376;p32" title="O P T greater or equal than m a x open parentheses 1 over m sum for 1 less or equal than j less or equal than n of t subscript j comma space m a x open curly brackets t subscript j vertical line space close curly brackets 1 less or equal than j less or equal than n close parentheses&#10;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426" y="2244308"/>
            <a:ext cx="4343398" cy="654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82" name="Google Shape;382;p33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3" name="Google Shape;38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3"/>
          <p:cNvSpPr txBox="1"/>
          <p:nvPr/>
        </p:nvSpPr>
        <p:spPr>
          <a:xfrm>
            <a:off x="518300" y="1958475"/>
            <a:ext cx="6241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1.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2.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Algoritmul descris anterior este un algoritm 2-Aproximativ.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Altfel spus, fie T - max(L</a:t>
            </a:r>
            <a:r>
              <a:rPr b="1" baseline="-2500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| </a:t>
            </a:r>
            <a:r>
              <a:rPr b="1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∊{1,...,m}) masina “cea mai incarcata”. Avem de arătat că T≤2xOPT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Justificari pt </a:t>
            </a: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Seria 23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Seria 24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&lt;math xmlns=&quot;http://www.w3.org/1998/Math/MathML&quot;&gt;&lt;mi&gt;O&lt;/mi&gt;&lt;mi&gt;P&lt;/mi&gt;&lt;mi&gt;T&lt;/mi&gt;&lt;mo&gt;&amp;#x2265;&lt;/mo&gt;&lt;mi&gt;m&lt;/mi&gt;&lt;mi&gt;a&lt;/mi&gt;&lt;mi&gt;x&lt;/mi&gt;&lt;mfenced&gt;&lt;mrow&gt;&lt;mfrac&gt;&lt;mn&gt;1&lt;/mn&gt;&lt;mi&gt;m&lt;/mi&gt;&lt;/mfrac&gt;&lt;munder&gt;&lt;mo&gt;&amp;#x2211;&lt;/mo&gt;&lt;mrow&gt;&lt;mn&gt;1&lt;/mn&gt;&lt;mo&gt;&amp;#x2264;&lt;/mo&gt;&lt;mi&gt;j&lt;/mi&gt;&lt;mo&gt;&amp;#x2264;&lt;/mo&gt;&lt;mi&gt;n&lt;/mi&gt;&lt;/mrow&gt;&lt;/munder&gt;&lt;msub&gt;&lt;mi&gt;t&lt;/mi&gt;&lt;mi&gt;j&lt;/mi&gt;&lt;/msub&gt;&lt;mo&gt;,&lt;/mo&gt;&lt;mo&gt;&amp;#xA0;&lt;/mo&gt;&lt;mi&gt;m&lt;/mi&gt;&lt;mi&gt;a&lt;/mi&gt;&lt;mi&gt;x&lt;/mi&gt;&lt;mfenced open=&quot;{&quot; close=&quot;}&quot;&gt;&lt;mrow&gt;&lt;msub&gt;&lt;mi&gt;t&lt;/mi&gt;&lt;mi&gt;j&lt;/mi&gt;&lt;/msub&gt;&lt;mo&gt;|&lt;/mo&gt;&lt;mo&gt;&amp;#xA0;&lt;/mo&gt;&lt;/mrow&gt;&lt;/mfenced&gt;&lt;mn&gt;1&lt;/mn&gt;&lt;mo&gt;&amp;#x2264;&lt;/mo&gt;&lt;mi&gt;j&lt;/mi&gt;&lt;mo&gt;&amp;#x2264;&lt;/mo&gt;&lt;mi&gt;n&lt;/mi&gt;&lt;/mrow&gt;&lt;/mfenced&gt;&lt;mspace linebreak=&quot;newline&quot;/&gt;&lt;/math&gt;" id="385" name="Google Shape;385;p33" title="O P T greater or equal than m a x open parentheses 1 over m sum for 1 less or equal than j less or equal than n of t subscript j comma space m a x open curly brackets t subscript j vertical line space close curly brackets 1 less or equal than j less or equal than n close parentheses&#10;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7426" y="2244308"/>
            <a:ext cx="4343398" cy="654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91" name="Google Shape;391;p34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2" name="Google Shape;3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4"/>
          <p:cNvSpPr txBox="1"/>
          <p:nvPr/>
        </p:nvSpPr>
        <p:spPr>
          <a:xfrm>
            <a:off x="518300" y="1958475"/>
            <a:ext cx="6241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2.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Algoritmul descris anterior este un algoritm 2-Aproximativ.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Altfel spus, fie T - max(L</a:t>
            </a:r>
            <a:r>
              <a:rPr b="1" baseline="-2500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| </a:t>
            </a:r>
            <a:r>
              <a:rPr b="1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∊{1,...,m}) masina “cea mai incarcata”. Avem de arătat că T≤2xOPT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Justificari pt </a:t>
            </a: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Seria 23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Seria 24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”tight bound”? Ce ar mai putea fi de facut?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399" name="Google Shape;399;p35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0" name="Google Shape;40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5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07" name="Google Shape;407;p36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8" name="Google Shape;40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6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15" name="Google Shape;415;p37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6" name="Google Shape;41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7"/>
          <p:cNvSpPr txBox="1"/>
          <p:nvPr/>
        </p:nvSpPr>
        <p:spPr>
          <a:xfrm>
            <a:off x="518300" y="1958475"/>
            <a:ext cx="6445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Teorema: Algoritmul Greedy descris anterior este un algoritm 2-1/m aproximativ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Justificari (continuare)  </a:t>
            </a:r>
            <a:r>
              <a:rPr b="1" i="0" lang="ro" sz="1400" u="sng" cap="none" strike="noStrike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23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b="1" i="0" lang="ro" sz="1400" u="sng" cap="none" strike="noStrike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24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23" name="Google Shape;423;p38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4" name="Google Shape;42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8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31" name="Google Shape;431;p39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2" name="Google Shape;43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9"/>
          <p:cNvSpPr txBox="1"/>
          <p:nvPr/>
        </p:nvSpPr>
        <p:spPr>
          <a:xfrm>
            <a:off x="518300" y="1958475"/>
            <a:ext cx="6445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 se poate!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mașini, m(m-1) activitati de cost 1 si o activitate de cost </a:t>
            </a:r>
            <a:r>
              <a:rPr b="1" i="1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Motivație</a:t>
            </a:r>
            <a:endParaRPr/>
          </a:p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Q: Daca avem nevoie să aflăm raspunsul la o problemă NP-hard?</a:t>
            </a:r>
            <a:br>
              <a:rPr b="1" lang="ro"/>
            </a:br>
            <a:r>
              <a:rPr b="1" lang="ro"/>
              <a:t>A: Nu prea sunt șanse să găsim un algoritm care să ruleze în timp polinomial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Așa că….</a:t>
            </a:r>
            <a:endParaRPr b="1"/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5994" y="483350"/>
            <a:ext cx="1537999" cy="220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39" name="Google Shape;439;p40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0" name="Google Shape;44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0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47" name="Google Shape;447;p41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8" name="Google Shape;44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1"/>
          <p:cNvSpPr txBox="1"/>
          <p:nvPr/>
        </p:nvSpPr>
        <p:spPr>
          <a:xfrm>
            <a:off x="518300" y="1958475"/>
            <a:ext cx="6445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Ordered-Scheduling Algorithm</a:t>
            </a:r>
            <a:endParaRPr/>
          </a:p>
        </p:txBody>
      </p:sp>
      <p:sp>
        <p:nvSpPr>
          <p:cNvPr id="455" name="Google Shape;455;p42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42"/>
          <p:cNvSpPr txBox="1"/>
          <p:nvPr/>
        </p:nvSpPr>
        <p:spPr>
          <a:xfrm>
            <a:off x="518300" y="1958475"/>
            <a:ext cx="6445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Fie algoritmul precedent la care adaugam următoarea preprocesare: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Înainte de a fi programate, activitățile sunt sortate descrescător după timpul de lucru. 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7" name="Google Shape;45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2454" y="510673"/>
            <a:ext cx="2651546" cy="15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Tema (preludiu)</a:t>
            </a:r>
            <a:endParaRPr/>
          </a:p>
        </p:txBody>
      </p:sp>
      <p:sp>
        <p:nvSpPr>
          <p:cNvPr id="463" name="Google Shape;463;p43"/>
          <p:cNvSpPr txBox="1"/>
          <p:nvPr>
            <p:ph idx="1" type="body"/>
          </p:nvPr>
        </p:nvSpPr>
        <p:spPr>
          <a:xfrm>
            <a:off x="474775" y="2078875"/>
            <a:ext cx="79434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Lema 3.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TEOREMA 2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  Algoritmul descris anterior (Ordered-Scheduling Algorithm) este un algoritm 3/2-aproximativ</a:t>
            </a:r>
            <a:br>
              <a:rPr lang="ro"/>
            </a:br>
            <a:br>
              <a:rPr lang="ro"/>
            </a:br>
            <a:r>
              <a:rPr b="1" lang="ro" sz="1400">
                <a:solidFill>
                  <a:srgbClr val="000000"/>
                </a:solidFill>
              </a:rPr>
              <a:t>Justificari (continuare)  </a:t>
            </a:r>
            <a:r>
              <a:rPr b="1" lang="ro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23</a:t>
            </a:r>
            <a:r>
              <a:rPr b="1" lang="ro" sz="1400">
                <a:solidFill>
                  <a:srgbClr val="000000"/>
                </a:solidFill>
              </a:rPr>
              <a:t> &amp; </a:t>
            </a:r>
            <a:r>
              <a:rPr b="1" lang="ro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24</a:t>
            </a:r>
            <a:endParaRPr/>
          </a:p>
        </p:txBody>
      </p:sp>
      <p:pic>
        <p:nvPicPr>
          <p:cNvPr id="464" name="Google Shape;464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4670" y="505575"/>
            <a:ext cx="2029330" cy="157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text&gt;Fie&amp;#xA0;o&amp;#xA0;multime&amp;#xA0;de&amp;#xA0;&lt;/mtext&gt;&lt;mi&gt;n&lt;/mi&gt;&lt;mtext&gt;&amp;#xA0;activitati&amp;#xA0;cu&amp;#xA0;timpul&amp;#xA0;de&amp;#xA0;procesare&lt;/mtext&gt;&lt;mo&gt;&amp;#xA0;&lt;/mo&gt;&lt;msub&gt;&lt;mi&gt;t&lt;/mi&gt;&lt;mi&gt;1&lt;/mi&gt;&lt;/msub&gt;&lt;mi&gt;,&lt;/mi&gt;&lt;mo&gt;&amp;#xA0;&lt;/mo&gt;&lt;msub&gt;&lt;mi&gt;t&lt;/mi&gt;&lt;mi&gt;2&lt;/mi&gt;&lt;/msub&gt;&lt;mo&gt;,&lt;/mo&gt;&lt;mo&gt;...,&amp;#xA0;&lt;/mo&gt;&lt;mo&gt;&amp;#xA0;&lt;/mo&gt;&lt;msub&gt;&lt;mi&gt;t&lt;/mi&gt;&lt;mi&gt;n&lt;/mi&gt;&lt;/msub&gt;&lt;mo&gt;&amp;#xA0;&lt;/mo&gt;&lt;mtext&gt;astfel&amp;#xA0;incat&amp;#xA0;&lt;/mtext&gt;&lt;msub&gt;&lt;mi&gt;t&lt;/mi&gt;&lt;mn&gt;1&lt;/mn&gt;&lt;/msub&gt;&lt;mo&gt;&amp;#x2265;&lt;/mo&gt;&lt;msub&gt;&lt;mi&gt;t&lt;/mi&gt;&lt;mn&gt;2&lt;/mn&gt;&lt;/msub&gt;&lt;mo&gt;&amp;#x2265;&lt;/mo&gt;&lt;mo&gt;.&lt;/mo&gt;&lt;mo&gt;.&lt;/mo&gt;&lt;mo&gt;.&lt;/mo&gt;&lt;msub&gt;&lt;mi&gt;t&lt;/mi&gt;&lt;mi&gt;n&lt;/mi&gt;&lt;/msub&gt;&lt;mspace linebreak=&quot;newline&quot;/&gt;&lt;mi&gt;D&lt;/mi&gt;&lt;mi&gt;a&lt;/mi&gt;&lt;mi&gt;c&lt;/mi&gt;&lt;mi&gt;a&lt;/mi&gt;&lt;mo&gt;&amp;#xA0;&lt;/mo&gt;&lt;mi&gt;n&lt;/mi&gt;&lt;mo&gt;&amp;gt;&lt;/mo&gt;&lt;mi&gt;m&lt;/mi&gt;&lt;mo&gt;,&lt;/mo&gt;&lt;mo&gt;&amp;#xA0;&lt;/mo&gt;&lt;mi&gt;a&lt;/mi&gt;&lt;mi&gt;t&lt;/mi&gt;&lt;mi&gt;u&lt;/mi&gt;&lt;mi&gt;n&lt;/mi&gt;&lt;mi&gt;c&lt;/mi&gt;&lt;mi&gt;i&lt;/mi&gt;&lt;mo&gt;&amp;#xA0;&lt;/mo&gt;&lt;mi mathvariant=&quot;bold-italic&quot;&gt;O&lt;/mi&gt;&lt;mi mathvariant=&quot;bold-italic&quot;&gt;P&lt;/mi&gt;&lt;mi mathvariant=&quot;bold-italic&quot;&gt;T&lt;/mi&gt;&lt;mo mathvariant=&quot;bold&quot;&gt;&amp;#x2265;&lt;/mo&gt;&lt;msub&gt;&lt;mi mathvariant=&quot;bold-italic&quot;&gt;t&lt;/mi&gt;&lt;mi mathvariant=&quot;bold&quot;&gt;m&lt;/mi&gt;&lt;/msub&gt;&lt;mo mathvariant=&quot;bold&quot;&gt;+&lt;/mo&gt;&lt;msub&gt;&lt;mi mathvariant=&quot;bold-italic&quot;&gt;t&lt;/mi&gt;&lt;mrow&gt;&lt;mi mathvariant=&quot;bold&quot;&gt;m&lt;/mi&gt;&lt;mo mathvariant=&quot;bold&quot;&gt;+&lt;/mo&gt;&lt;mn mathvariant=&quot;bold&quot;&gt;1&lt;/mn&gt;&lt;/mrow&gt;&lt;/msub&gt;&lt;/math&gt;" id="465" name="Google Shape;465;p43" title="text Fie o multime de  end text n text  activitati cu timpul de procesare end text space t subscript 1 comma space t subscript 2 comma ...,  space t subscript n space text astfel incat  end text t subscript 1 greater or equal than t subscript 2 greater or equal than... t subscript n&#10;D a c a space n greater than m comma space a t u n c i space bold italic O bold italic P bold italic T bold greater or equal than bold italic t subscript bold m bold plus bold italic t subscript bold m bold plus bold 1 end subscript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7650" y="2423375"/>
            <a:ext cx="7688700" cy="666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15fc2d4752_2_5"/>
          <p:cNvSpPr txBox="1"/>
          <p:nvPr>
            <p:ph type="title"/>
          </p:nvPr>
        </p:nvSpPr>
        <p:spPr>
          <a:xfrm>
            <a:off x="727650" y="13037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 u="sng">
                <a:solidFill>
                  <a:schemeClr val="hlink"/>
                </a:solidFill>
                <a:hlinkClick r:id="rId3"/>
              </a:rPr>
              <a:t>TEMA 1</a:t>
            </a:r>
            <a:r>
              <a:rPr lang="ro"/>
              <a:t>		</a:t>
            </a:r>
            <a:endParaRPr/>
          </a:p>
        </p:txBody>
      </p:sp>
      <p:pic>
        <p:nvPicPr>
          <p:cNvPr id="471" name="Google Shape;471;g115fc2d4752_2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4670" y="505575"/>
            <a:ext cx="2029330" cy="15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115fc2d4752_2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8945" y="505575"/>
            <a:ext cx="2455055" cy="22611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115fc2d4752_2_5"/>
          <p:cNvSpPr txBox="1"/>
          <p:nvPr/>
        </p:nvSpPr>
        <p:spPr>
          <a:xfrm>
            <a:off x="727650" y="2514200"/>
            <a:ext cx="380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de adus pana la seminarul 3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profesorul de seminar poate pune 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întrebări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 pe loc legate de 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rezolvările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 din tema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La examenul final (in funcție de cum se va face examinarea) profesorul poate pune intrebari si din tema.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4" name="Google Shape;474;g115fc2d4752_2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0700" y="505575"/>
            <a:ext cx="2455050" cy="24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Next time:</a:t>
            </a:r>
            <a:endParaRPr/>
          </a:p>
        </p:txBody>
      </p:sp>
      <p:sp>
        <p:nvSpPr>
          <p:cNvPr id="480" name="Google Shape;480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Saptamana 3: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Curs 3: TSP &amp;  Christofides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Vom discuta a doua parte din Tema 1</a:t>
            </a:r>
            <a:br>
              <a:rPr lang="ro"/>
            </a:br>
            <a:endParaRPr/>
          </a:p>
        </p:txBody>
      </p:sp>
      <p:pic>
        <p:nvPicPr>
          <p:cNvPr id="481" name="Google Shape;48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500" y="-17735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Motivație</a:t>
            </a:r>
            <a:endParaRPr/>
          </a:p>
        </p:txBody>
      </p:sp>
      <p:sp>
        <p:nvSpPr>
          <p:cNvPr id="116" name="Google Shape;116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Trebuie să renunțăm măcar la unul dintre următoarele 3 elemente: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b="1" lang="ro"/>
              <a:t>Găsirea unui algoritm polinomial pentru problemă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ro"/>
              <a:t>Găsirea unui algoritm general (pentru o instanță oarecare) a problemei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ro"/>
              <a:t>Găsirea soluției exacte (optime) pentru problema</a:t>
            </a:r>
            <a:endParaRPr b="1"/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5994" y="483350"/>
            <a:ext cx="1537999" cy="220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</a:t>
            </a:r>
            <a:endParaRPr/>
          </a:p>
        </p:txBody>
      </p:sp>
      <p:sp>
        <p:nvSpPr>
          <p:cNvPr id="123" name="Google Shape;123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de Optim: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	Informal spus este problema in care trebuie sa gasesti o “cea mai buna” solutie/constructie fezabila.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“Cea mai buna” - poate avea doua sensuri:</a:t>
            </a:r>
            <a:br>
              <a:rPr lang="ro"/>
            </a:br>
            <a:r>
              <a:rPr lang="ro"/>
              <a:t>		Fie avem o problema de </a:t>
            </a:r>
            <a:r>
              <a:rPr b="1" lang="ro"/>
              <a:t>minimizare </a:t>
            </a:r>
            <a:r>
              <a:rPr lang="ro"/>
              <a:t>precum Problema Comis-voiajorului.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		FIe o problema de </a:t>
            </a:r>
            <a:r>
              <a:rPr b="1" lang="ro"/>
              <a:t>maximizare </a:t>
            </a:r>
            <a:r>
              <a:rPr lang="ro"/>
              <a:t>precum cea de a găsi o acoperire de cardinal maxim pentru multimea  varfurilor unui gra</a:t>
            </a:r>
            <a:r>
              <a:rPr lang="ro"/>
              <a:t>f</a:t>
            </a:r>
            <a:endParaRPr/>
          </a:p>
        </p:txBody>
      </p:sp>
      <p:pic>
        <p:nvPicPr>
          <p:cNvPr id="124" name="Google Shape;1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30" name="Google Shape;130;p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de Optim: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Fie </a:t>
            </a:r>
            <a:r>
              <a:rPr i="1" lang="ro"/>
              <a:t>P</a:t>
            </a:r>
            <a:r>
              <a:rPr lang="ro"/>
              <a:t> - o problema de optim, și </a:t>
            </a:r>
            <a:r>
              <a:rPr i="1" lang="ro"/>
              <a:t>I</a:t>
            </a:r>
            <a:r>
              <a:rPr lang="ro"/>
              <a:t> o intrare pe aceasta problema. Vom nota cu </a:t>
            </a:r>
            <a:r>
              <a:rPr i="1" lang="ro"/>
              <a:t>OPT(I)</a:t>
            </a:r>
            <a:r>
              <a:rPr lang="ro"/>
              <a:t> ”valoarea” soluției optime.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În mod analog, atunci când propunem un algoritm care să ofere o soluție fezabilă pentru problema noastră, vom nota ”valoarea” acelei soluții cu </a:t>
            </a:r>
            <a:r>
              <a:rPr i="1" lang="ro"/>
              <a:t>ALG(I).</a:t>
            </a:r>
            <a:endParaRPr i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De cele mai multe ori, atunci când nu se crează confuzie, vom simplifica notațiile folosind termenii ”OPT”, respectiv ”ALG”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Pe parcursul prezentării vom presupune că atât </a:t>
            </a:r>
            <a:r>
              <a:rPr i="1" lang="ro"/>
              <a:t>OPT, </a:t>
            </a:r>
            <a:r>
              <a:rPr lang="ro"/>
              <a:t>cât și ALG sunt ≥0. </a:t>
            </a:r>
            <a:br>
              <a:rPr lang="ro"/>
            </a:br>
            <a:r>
              <a:rPr lang="ro"/>
              <a:t> </a:t>
            </a:r>
            <a:endParaRPr/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37" name="Google Shape;137;p8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de Optim: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Pentru a justifica un algoritm este </a:t>
            </a:r>
            <a:r>
              <a:rPr i="1" lang="ro"/>
              <a:t>util</a:t>
            </a:r>
            <a:r>
              <a:rPr lang="ro"/>
              <a:t>, acesta trebuie însoțit de o justificare că soluția oferită este fezabilă pentru problema, precum și o relație între </a:t>
            </a:r>
            <a:r>
              <a:rPr i="1" lang="ro"/>
              <a:t>ALG </a:t>
            </a:r>
            <a:r>
              <a:rPr lang="ro"/>
              <a:t>și </a:t>
            </a:r>
            <a:r>
              <a:rPr i="1" lang="ro"/>
              <a:t>OPT</a:t>
            </a:r>
            <a:r>
              <a:rPr lang="ro"/>
              <a:t>.  Aceast tip de relație este descrisă astfel:</a:t>
            </a:r>
            <a:br>
              <a:rPr lang="ro"/>
            </a:b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i="1" lang="ro"/>
              <a:t>Definiție </a:t>
            </a:r>
            <a:r>
              <a:rPr b="1" lang="ro"/>
              <a:t>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38" name="Google Shape;13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o&gt;&amp;#xB7;&lt;/mo&gt;&lt;mtext&gt;&amp;#xA0;Un&amp;#xA0;algoritm&amp;#xA0;ALG&amp;#xA0;pentru&amp;#xA0;o&amp;#xA0;problema&amp;#xA0;de&amp;#xA0;&lt;/mtext&gt;&lt;mtext mathvariant=&quot;bold&quot;&gt;minim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gt;&lt;/mo&gt;&lt;mn&gt;1&lt;/mn&gt;&lt;mo&gt;,&lt;/mo&gt;&lt;mtext&gt;&amp;#xA0;dac&amp;#x103;&amp;#xA0;&amp;#xA0;&lt;/mtext&gt;&lt;mi&gt;A&lt;/mi&gt;&lt;mi&gt;L&lt;/mi&gt;&lt;mi&gt;G&lt;/mi&gt;&lt;mfenced&gt;&lt;mi&gt;I&lt;/mi&gt;&lt;/mfenced&gt;&lt;mo&gt;&amp;#x2264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mspace linebreak=&quot;newline&quot;/&gt;&lt;mspace linebreak=&quot;newline&quot;/&gt;&lt;mo&gt;&amp;#xB7;&lt;/mo&gt;&lt;mtext&gt;&amp;#xA0;Un&amp;#xA0;algoritm&amp;#xA0;ALG&amp;#xA0;pentru&amp;#xA0;o&amp;#xA0;problema&amp;#xA0;de&amp;#xA0;&lt;/mtext&gt;&lt;mtext mathvariant=&quot;bold&quot;&gt;maximi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lt;&lt;/mo&gt;&lt;mn&gt;1&lt;/mn&gt;&lt;mo&gt;,&lt;/mo&gt;&lt;mtext&gt;&amp;#xA0;dac&amp;#x103;&amp;#xA0;&amp;#xA0;&lt;/mtext&gt;&lt;mi&gt;A&lt;/mi&gt;&lt;mi&gt;L&lt;/mi&gt;&lt;mi&gt;G&lt;/mi&gt;&lt;mo&gt;&amp;#xA0;&lt;/mo&gt;&lt;mo&gt;&amp;#x2265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/math&gt;" id="139" name="Google Shape;139;p8" title="Error converting from MathML to accessible text.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225" y="3625050"/>
            <a:ext cx="6845187" cy="13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45" name="Google Shape;145;p9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OBSERVAȚIE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(pt probleme de minim)  Orice algoritm ρ-aproximativ este la rândul lui ρ’-aproximativ pentru orice ρ’&gt;ρ. De aceea, în cazul unui algoritm ALG pentru o problemă de minimizare, spre exemplu, trebuie ca justificarea ce însoțește pe ALG să ofere cea mai mică valoare ρ pentru care ALG este ρ-aproximativ.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i="1" lang="ro"/>
              <a:t>Definiție </a:t>
            </a:r>
            <a:r>
              <a:rPr b="1" lang="ro"/>
              <a:t>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6" name="Google Shape;14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o&gt;&amp;#xB7;&lt;/mo&gt;&lt;mtext&gt;&amp;#xA0;Un&amp;#xA0;algoritm&amp;#xA0;ALG&amp;#xA0;pentru&amp;#xA0;o&amp;#xA0;problema&amp;#xA0;de&amp;#xA0;&lt;/mtext&gt;&lt;mtext mathvariant=&quot;bold&quot;&gt;minim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gt;&lt;/mo&gt;&lt;mn&gt;1&lt;/mn&gt;&lt;mo&gt;,&lt;/mo&gt;&lt;mtext&gt;&amp;#xA0;dac&amp;#x103;&amp;#xA0;&amp;#xA0;&lt;/mtext&gt;&lt;mi&gt;A&lt;/mi&gt;&lt;mi&gt;L&lt;/mi&gt;&lt;mi&gt;G&lt;/mi&gt;&lt;mfenced&gt;&lt;mi&gt;I&lt;/mi&gt;&lt;/mfenced&gt;&lt;mo&gt;&amp;#x2264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mspace linebreak=&quot;newline&quot;/&gt;&lt;mspace linebreak=&quot;newline&quot;/&gt;&lt;mo&gt;&amp;#xB7;&lt;/mo&gt;&lt;mtext&gt;&amp;#xA0;Un&amp;#xA0;algoritm&amp;#xA0;ALG&amp;#xA0;pentru&amp;#xA0;o&amp;#xA0;problema&amp;#xA0;de&amp;#xA0;&lt;/mtext&gt;&lt;mtext mathvariant=&quot;bold&quot;&gt;maximi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lt;&lt;/mo&gt;&lt;mn&gt;1&lt;/mn&gt;&lt;mo&gt;,&lt;/mo&gt;&lt;mtext&gt;&amp;#xA0;dac&amp;#x103;&amp;#xA0;&amp;#xA0;&lt;/mtext&gt;&lt;mi&gt;A&lt;/mi&gt;&lt;mi&gt;L&lt;/mi&gt;&lt;mi&gt;G&lt;/mi&gt;&lt;mo&gt;&amp;#xA0;&lt;/mo&gt;&lt;mo&gt;&amp;#x2265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/math&gt;" id="147" name="Google Shape;147;p9" title="Error converting from MathML to accessible text.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225" y="3625050"/>
            <a:ext cx="6845187" cy="13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